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46" r:id="rId4"/>
    <p:sldMasterId id="2147483904" r:id="rId5"/>
    <p:sldMasterId id="2147483841" r:id="rId6"/>
    <p:sldMasterId id="2147483838" r:id="rId7"/>
    <p:sldMasterId id="2147483850" r:id="rId8"/>
    <p:sldMasterId id="2147483878" r:id="rId9"/>
  </p:sldMasterIdLst>
  <p:notesMasterIdLst>
    <p:notesMasterId r:id="rId23"/>
  </p:notesMasterIdLst>
  <p:handoutMasterIdLst>
    <p:handoutMasterId r:id="rId24"/>
  </p:handoutMasterIdLst>
  <p:sldIdLst>
    <p:sldId id="256" r:id="rId10"/>
    <p:sldId id="270" r:id="rId11"/>
    <p:sldId id="274" r:id="rId12"/>
    <p:sldId id="269" r:id="rId13"/>
    <p:sldId id="266" r:id="rId14"/>
    <p:sldId id="261" r:id="rId15"/>
    <p:sldId id="267" r:id="rId16"/>
    <p:sldId id="260" r:id="rId17"/>
    <p:sldId id="272" r:id="rId18"/>
    <p:sldId id="273" r:id="rId19"/>
    <p:sldId id="275" r:id="rId20"/>
    <p:sldId id="276" r:id="rId21"/>
    <p:sldId id="278"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Varah" panose="020B0604020202020204" charset="0"/>
      <p:regular r:id="rId29"/>
      <p:bold r:id="rId30"/>
      <p:italic r:id="rId31"/>
      <p:boldItalic r:id="rId32"/>
    </p:embeddedFont>
    <p:embeddedFont>
      <p:font typeface="Varah " panose="020B0604020202020204" charset="0"/>
      <p:regular r:id="rId33"/>
      <p:bold r:id="rId34"/>
      <p:italic r:id="rId35"/>
      <p:boldItalic r:id="rId36"/>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521415D9-36F7-43E2-AB2F-B90AF26B5E84}">
      <p14:sectionLst xmlns:p14="http://schemas.microsoft.com/office/powerpoint/2010/main">
        <p14:section name="Default Section" id="{9B6D13EB-7CD9-7445-8340-A6977B929256}">
          <p14:sldIdLst>
            <p14:sldId id="256"/>
            <p14:sldId id="270"/>
            <p14:sldId id="274"/>
            <p14:sldId id="269"/>
            <p14:sldId id="266"/>
            <p14:sldId id="261"/>
            <p14:sldId id="267"/>
            <p14:sldId id="260"/>
            <p14:sldId id="272"/>
            <p14:sldId id="273"/>
            <p14:sldId id="275"/>
            <p14:sldId id="276"/>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62"/>
    <a:srgbClr val="84BD00"/>
    <a:srgbClr val="00445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3537" autoAdjust="0"/>
  </p:normalViewPr>
  <p:slideViewPr>
    <p:cSldViewPr snapToGrid="0">
      <p:cViewPr varScale="1">
        <p:scale>
          <a:sx n="53" d="100"/>
          <a:sy n="53" d="100"/>
        </p:scale>
        <p:origin x="18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font" Target="fonts/font10.fntdata"/><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1CCFDB4B-BAD3-9649-893C-A61FEB083AEC}" type="datetimeFigureOut">
              <a:rPr lang="en-US"/>
              <a:pPr>
                <a:defRPr/>
              </a:pPr>
              <a:t>12/18/2022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EDA49B6-06C1-DF43-B48B-5EB000384006}"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9CF4A0B-E83F-4541-9EF2-C69E6566017F}" type="datetimeFigureOut">
              <a:rPr lang="en-US"/>
              <a:pPr>
                <a:defRPr/>
              </a:pPr>
              <a:t>12/18/2022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009E33A-0849-3847-832F-12C66524BCC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Whether you’re planning to hold a Brew Monday event online or in person, we have created a few tea-themed games to encourage people at your event to connect over a cuppa. Hopefully you’ll be able to use and adapt some of the ideas shared in this presentation to create a successful tea party event of your own.</a:t>
            </a:r>
          </a:p>
          <a:p>
            <a:endParaRPr lang="en-GB" dirty="0"/>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1</a:t>
            </a:fld>
            <a:endParaRPr lang="en-US"/>
          </a:p>
        </p:txBody>
      </p:sp>
    </p:spTree>
    <p:extLst>
      <p:ext uri="{BB962C8B-B14F-4D97-AF65-F5344CB8AC3E}">
        <p14:creationId xmlns:p14="http://schemas.microsoft.com/office/powerpoint/2010/main" val="3329037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Feel free to update this page with your branch donation details!</a:t>
            </a:r>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12</a:t>
            </a:fld>
            <a:endParaRPr lang="en-US"/>
          </a:p>
        </p:txBody>
      </p:sp>
    </p:spTree>
    <p:extLst>
      <p:ext uri="{BB962C8B-B14F-4D97-AF65-F5344CB8AC3E}">
        <p14:creationId xmlns:p14="http://schemas.microsoft.com/office/powerpoint/2010/main" val="3560270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connecting over a cuppa and supporting Samaritans!</a:t>
            </a:r>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13</a:t>
            </a:fld>
            <a:endParaRPr lang="en-US"/>
          </a:p>
        </p:txBody>
      </p:sp>
    </p:spTree>
    <p:extLst>
      <p:ext uri="{BB962C8B-B14F-4D97-AF65-F5344CB8AC3E}">
        <p14:creationId xmlns:p14="http://schemas.microsoft.com/office/powerpoint/2010/main" val="38172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4</a:t>
            </a:fld>
            <a:endParaRPr lang="en-US"/>
          </a:p>
        </p:txBody>
      </p:sp>
    </p:spTree>
    <p:extLst>
      <p:ext uri="{BB962C8B-B14F-4D97-AF65-F5344CB8AC3E}">
        <p14:creationId xmlns:p14="http://schemas.microsoft.com/office/powerpoint/2010/main" val="395197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a:solidFill>
                  <a:schemeClr val="tx1"/>
                </a:solidFill>
                <a:latin typeface="Varah" pitchFamily="50" charset="0"/>
              </a:rPr>
              <a:t>How to play: Ask</a:t>
            </a:r>
            <a:r>
              <a:rPr lang="en-GB" sz="1200" dirty="0">
                <a:solidFill>
                  <a:schemeClr val="tx1"/>
                </a:solidFill>
                <a:latin typeface="Varah" pitchFamily="50" charset="0"/>
              </a:rPr>
              <a:t> everyone in the room or on screen to hold up five fingers on one hand.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solidFill>
                  <a:schemeClr val="tx1"/>
                </a:solidFill>
                <a:latin typeface="Varah" pitchFamily="50" charset="0"/>
              </a:rPr>
              <a:t>Then read out a series of statements like the ones here - participants have to fold a finger down each time they have done one of the things read out loud. The winner is the person at the end of the round who is still ‘in’ or who has the most fingers remaining. </a:t>
            </a:r>
          </a:p>
          <a:p>
            <a:endParaRPr lang="en-GB" dirty="0"/>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5</a:t>
            </a:fld>
            <a:endParaRPr lang="en-US"/>
          </a:p>
        </p:txBody>
      </p:sp>
    </p:spTree>
    <p:extLst>
      <p:ext uri="{BB962C8B-B14F-4D97-AF65-F5344CB8AC3E}">
        <p14:creationId xmlns:p14="http://schemas.microsoft.com/office/powerpoint/2010/main" val="1782494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004455"/>
              </a:solidFill>
              <a:effectLst/>
              <a:latin typeface="Varah" pitchFamily="50" charset="0"/>
            </a:endParaRPr>
          </a:p>
          <a:p>
            <a:r>
              <a:rPr lang="en-GB" b="0" i="0" dirty="0">
                <a:solidFill>
                  <a:srgbClr val="004455"/>
                </a:solidFill>
                <a:effectLst/>
                <a:latin typeface="Varah" pitchFamily="50" charset="0"/>
              </a:rPr>
              <a:t>This activity is designed to help people make the time to get to know and listen to each other. </a:t>
            </a:r>
            <a:endParaRPr lang="en-GB" dirty="0"/>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6</a:t>
            </a:fld>
            <a:endParaRPr lang="en-US"/>
          </a:p>
        </p:txBody>
      </p:sp>
    </p:spTree>
    <p:extLst>
      <p:ext uri="{BB962C8B-B14F-4D97-AF65-F5344CB8AC3E}">
        <p14:creationId xmlns:p14="http://schemas.microsoft.com/office/powerpoint/2010/main" val="597348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great ice breaker and encourages people to get to know each other, and gives them a focus for a conversation which will naturally follow when they reveal their portraits.</a:t>
            </a:r>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7</a:t>
            </a:fld>
            <a:endParaRPr lang="en-US"/>
          </a:p>
        </p:txBody>
      </p:sp>
    </p:spTree>
    <p:extLst>
      <p:ext uri="{BB962C8B-B14F-4D97-AF65-F5344CB8AC3E}">
        <p14:creationId xmlns:p14="http://schemas.microsoft.com/office/powerpoint/2010/main" val="2636206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key:</a:t>
            </a:r>
            <a:r>
              <a:rPr lang="en-GB" dirty="0"/>
              <a:t> </a:t>
            </a:r>
            <a:endParaRPr lang="en-US" dirty="0"/>
          </a:p>
          <a:p>
            <a:pPr marL="228600" indent="-228600">
              <a:buAutoNum type="arabicPeriod"/>
            </a:pPr>
            <a:r>
              <a:rPr lang="en-US" dirty="0"/>
              <a:t>A) 84%</a:t>
            </a:r>
            <a:endParaRPr lang="en-GB" dirty="0">
              <a:cs typeface="Calibri" panose="020F0502020204030204"/>
            </a:endParaRPr>
          </a:p>
          <a:p>
            <a:pPr marL="228600" indent="-228600">
              <a:buAutoNum type="arabicPeriod"/>
            </a:pPr>
            <a:r>
              <a:rPr lang="en-US" dirty="0"/>
              <a:t>B) 36 billion cups </a:t>
            </a:r>
            <a:endParaRPr lang="en-GB" dirty="0">
              <a:cs typeface="Calibri" panose="020F0502020204030204"/>
            </a:endParaRPr>
          </a:p>
          <a:p>
            <a:pPr marL="228600" indent="-228600">
              <a:buAutoNum type="arabicPeriod"/>
            </a:pPr>
            <a:r>
              <a:rPr lang="en-US" dirty="0"/>
              <a:t>B) 30%</a:t>
            </a:r>
            <a:endParaRPr lang="en-GB" dirty="0">
              <a:cs typeface="Calibri" panose="020F0502020204030204"/>
            </a:endParaRPr>
          </a:p>
          <a:p>
            <a:pPr marL="228600" indent="-228600">
              <a:buAutoNum type="arabicPeriod"/>
            </a:pPr>
            <a:r>
              <a:rPr lang="fr" dirty="0"/>
              <a:t>C) 2.9 million tons</a:t>
            </a:r>
            <a:endParaRPr lang="en-GB" dirty="0">
              <a:cs typeface="Calibri" panose="020F0502020204030204"/>
            </a:endParaRPr>
          </a:p>
          <a:p>
            <a:pPr marL="228600" indent="-228600">
              <a:buAutoNum type="arabicPeriod"/>
            </a:pPr>
            <a:r>
              <a:rPr lang="en-US" dirty="0"/>
              <a:t>C) 1,500</a:t>
            </a:r>
            <a:endParaRPr lang="en-GB" dirty="0">
              <a:cs typeface="Calibri" panose="020F0502020204030204"/>
            </a:endParaRPr>
          </a:p>
          <a:p>
            <a:pPr marL="228600" indent="-228600">
              <a:buAutoNum type="arabicPeriod"/>
            </a:pPr>
            <a:r>
              <a:rPr lang="en-US" dirty="0"/>
              <a:t>A) Darjeeling tea                  </a:t>
            </a:r>
            <a:endParaRPr lang="en-GB" dirty="0">
              <a:cs typeface="Calibri" panose="020F0502020204030204"/>
            </a:endParaRPr>
          </a:p>
          <a:p>
            <a:pPr marL="228600" indent="-228600">
              <a:buAutoNum type="arabicPeriod"/>
            </a:pPr>
            <a:r>
              <a:rPr lang="en-US" dirty="0"/>
              <a:t>C)  2,000</a:t>
            </a:r>
            <a:endParaRPr lang="en-GB" dirty="0">
              <a:cs typeface="Calibri" panose="020F0502020204030204"/>
            </a:endParaRPr>
          </a:p>
          <a:p>
            <a:pPr marL="228600" indent="-228600">
              <a:buAutoNum type="arabicPeriod"/>
            </a:pPr>
            <a:r>
              <a:rPr lang="en-US" dirty="0"/>
              <a:t>B) 4</a:t>
            </a:r>
            <a:endParaRPr lang="en-GB" dirty="0">
              <a:cs typeface="Calibri" panose="020F0502020204030204"/>
            </a:endParaRPr>
          </a:p>
          <a:p>
            <a:pPr marL="228600" indent="-228600">
              <a:buAutoNum type="arabicPeriod"/>
            </a:pPr>
            <a:r>
              <a:rPr lang="en-US" dirty="0"/>
              <a:t>A)True</a:t>
            </a:r>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8</a:t>
            </a:fld>
            <a:endParaRPr lang="en-US"/>
          </a:p>
        </p:txBody>
      </p:sp>
    </p:spTree>
    <p:extLst>
      <p:ext uri="{BB962C8B-B14F-4D97-AF65-F5344CB8AC3E}">
        <p14:creationId xmlns:p14="http://schemas.microsoft.com/office/powerpoint/2010/main" val="161024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key:</a:t>
            </a:r>
            <a:r>
              <a:rPr lang="en-GB" dirty="0"/>
              <a:t> </a:t>
            </a:r>
            <a:endParaRPr lang="en-US" dirty="0"/>
          </a:p>
          <a:p>
            <a:pPr marL="228600" indent="-228600">
              <a:buAutoNum type="arabicPeriod"/>
            </a:pPr>
            <a:r>
              <a:rPr lang="en-US" dirty="0"/>
              <a:t>A) 84%</a:t>
            </a:r>
            <a:endParaRPr lang="en-GB" dirty="0">
              <a:cs typeface="Calibri"/>
            </a:endParaRPr>
          </a:p>
          <a:p>
            <a:pPr marL="228600" indent="-228600">
              <a:buAutoNum type="arabicPeriod"/>
            </a:pPr>
            <a:r>
              <a:rPr lang="en-US" dirty="0"/>
              <a:t>B) 36 billion cups </a:t>
            </a:r>
            <a:endParaRPr lang="en-GB" dirty="0">
              <a:cs typeface="Calibri"/>
            </a:endParaRPr>
          </a:p>
          <a:p>
            <a:pPr marL="228600" indent="-228600">
              <a:buAutoNum type="arabicPeriod"/>
            </a:pPr>
            <a:r>
              <a:rPr lang="en-US" dirty="0"/>
              <a:t>B) 30%</a:t>
            </a:r>
            <a:endParaRPr lang="en-GB" dirty="0">
              <a:cs typeface="Calibri"/>
            </a:endParaRPr>
          </a:p>
          <a:p>
            <a:pPr marL="228600" indent="-228600">
              <a:buAutoNum type="arabicPeriod"/>
            </a:pPr>
            <a:r>
              <a:rPr lang="fr" dirty="0"/>
              <a:t>C) 2.9 million tons</a:t>
            </a:r>
            <a:endParaRPr lang="en-GB" dirty="0">
              <a:cs typeface="Calibri"/>
            </a:endParaRPr>
          </a:p>
          <a:p>
            <a:pPr marL="228600" indent="-228600">
              <a:buAutoNum type="arabicPeriod"/>
            </a:pPr>
            <a:r>
              <a:rPr lang="en-US" dirty="0"/>
              <a:t>C) 1,500</a:t>
            </a:r>
            <a:endParaRPr lang="en-GB" dirty="0">
              <a:cs typeface="Calibri"/>
            </a:endParaRPr>
          </a:p>
          <a:p>
            <a:pPr marL="228600" indent="-228600">
              <a:buAutoNum type="arabicPeriod"/>
            </a:pPr>
            <a:r>
              <a:rPr lang="en-US" dirty="0"/>
              <a:t>A) Darjeeling tea                  </a:t>
            </a:r>
            <a:endParaRPr lang="en-GB" dirty="0">
              <a:cs typeface="Calibri"/>
            </a:endParaRPr>
          </a:p>
          <a:p>
            <a:pPr marL="228600" indent="-228600">
              <a:buAutoNum type="arabicPeriod"/>
            </a:pPr>
            <a:r>
              <a:rPr lang="en-US" dirty="0"/>
              <a:t>C)  2,000</a:t>
            </a:r>
            <a:endParaRPr lang="en-GB" dirty="0">
              <a:cs typeface="Calibri"/>
            </a:endParaRPr>
          </a:p>
          <a:p>
            <a:pPr marL="228600" indent="-228600">
              <a:buAutoNum type="arabicPeriod"/>
            </a:pPr>
            <a:r>
              <a:rPr lang="en-US" dirty="0"/>
              <a:t>B) 4</a:t>
            </a:r>
            <a:endParaRPr lang="en-GB" dirty="0">
              <a:cs typeface="Calibri"/>
            </a:endParaRPr>
          </a:p>
          <a:p>
            <a:pPr marL="228600" indent="-228600">
              <a:buAutoNum type="arabicPeriod"/>
            </a:pPr>
            <a:r>
              <a:rPr lang="en-US" dirty="0"/>
              <a:t>A)True</a:t>
            </a:r>
            <a:endParaRPr lang="en-GB" dirty="0">
              <a:cs typeface="Calibri" panose="020F0502020204030204"/>
            </a:endParaRPr>
          </a:p>
          <a:p>
            <a:pPr marL="228600" indent="-228600">
              <a:buAutoNum type="arabicPeriod"/>
            </a:pPr>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9</a:t>
            </a:fld>
            <a:endParaRPr lang="en-US"/>
          </a:p>
        </p:txBody>
      </p:sp>
    </p:spTree>
    <p:extLst>
      <p:ext uri="{BB962C8B-B14F-4D97-AF65-F5344CB8AC3E}">
        <p14:creationId xmlns:p14="http://schemas.microsoft.com/office/powerpoint/2010/main" val="2105265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the Brew Monday ‘glow’ last all day by encouraging people to play ‘Brew Monday bingo’ and see how many of these activities they can cross off the list. </a:t>
            </a:r>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10</a:t>
            </a:fld>
            <a:endParaRPr lang="en-US"/>
          </a:p>
        </p:txBody>
      </p:sp>
    </p:spTree>
    <p:extLst>
      <p:ext uri="{BB962C8B-B14F-4D97-AF65-F5344CB8AC3E}">
        <p14:creationId xmlns:p14="http://schemas.microsoft.com/office/powerpoint/2010/main" val="1287012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11</a:t>
            </a:fld>
            <a:endParaRPr lang="en-US"/>
          </a:p>
        </p:txBody>
      </p:sp>
    </p:spTree>
    <p:extLst>
      <p:ext uri="{BB962C8B-B14F-4D97-AF65-F5344CB8AC3E}">
        <p14:creationId xmlns:p14="http://schemas.microsoft.com/office/powerpoint/2010/main" val="2506368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61B6E6E-5872-2148-8AB4-87996ADB0926}"/>
              </a:ext>
            </a:extLst>
          </p:cNvPr>
          <p:cNvSpPr>
            <a:spLocks noGrp="1"/>
          </p:cNvSpPr>
          <p:nvPr>
            <p:ph type="body" sz="quarter" idx="10" hasCustomPrompt="1"/>
          </p:nvPr>
        </p:nvSpPr>
        <p:spPr>
          <a:xfrm>
            <a:off x="1620043" y="2131764"/>
            <a:ext cx="5903913" cy="865188"/>
          </a:xfrm>
          <a:prstGeom prst="rect">
            <a:avLst/>
          </a:prstGeom>
        </p:spPr>
        <p:txBody>
          <a:bodyPr/>
          <a:lstStyle>
            <a:lvl1pPr marL="0" indent="0" algn="ctr">
              <a:buNone/>
              <a:defRPr sz="4400" b="1" i="0">
                <a:solidFill>
                  <a:schemeClr val="bg1"/>
                </a:solidFill>
                <a:latin typeface="Varah" pitchFamily="2" charset="77"/>
              </a:defRPr>
            </a:lvl1pPr>
          </a:lstStyle>
          <a:p>
            <a:pPr lvl="0"/>
            <a:r>
              <a:rPr lang="en-US"/>
              <a:t>Add title</a:t>
            </a:r>
          </a:p>
        </p:txBody>
      </p:sp>
      <p:sp>
        <p:nvSpPr>
          <p:cNvPr id="12" name="Text Placeholder 11">
            <a:extLst>
              <a:ext uri="{FF2B5EF4-FFF2-40B4-BE49-F238E27FC236}">
                <a16:creationId xmlns:a16="http://schemas.microsoft.com/office/drawing/2014/main" id="{8AC17AE1-82B5-7843-B7FA-638107290896}"/>
              </a:ext>
            </a:extLst>
          </p:cNvPr>
          <p:cNvSpPr>
            <a:spLocks noGrp="1"/>
          </p:cNvSpPr>
          <p:nvPr>
            <p:ph type="body" sz="quarter" idx="11" hasCustomPrompt="1"/>
          </p:nvPr>
        </p:nvSpPr>
        <p:spPr>
          <a:xfrm>
            <a:off x="2520156" y="3429000"/>
            <a:ext cx="4103687" cy="722313"/>
          </a:xfrm>
          <a:prstGeom prst="rect">
            <a:avLst/>
          </a:prstGeom>
        </p:spPr>
        <p:txBody>
          <a:bodyPr/>
          <a:lstStyle>
            <a:lvl1pPr marL="0" indent="0" algn="ctr">
              <a:buNone/>
              <a:defRPr sz="2400" b="0" i="0">
                <a:solidFill>
                  <a:schemeClr val="bg1"/>
                </a:solidFill>
                <a:latin typeface="Varah " pitchFamily="2" charset="77"/>
              </a:defRPr>
            </a:lvl1pPr>
          </a:lstStyle>
          <a:p>
            <a:pPr lvl="0"/>
            <a:r>
              <a:rPr lang="en-US"/>
              <a:t>Add name</a:t>
            </a:r>
          </a:p>
          <a:p>
            <a:pPr lvl="0"/>
            <a:r>
              <a:rPr lang="en-US"/>
              <a:t>Add person’s title</a:t>
            </a:r>
          </a:p>
        </p:txBody>
      </p:sp>
    </p:spTree>
    <p:extLst>
      <p:ext uri="{BB962C8B-B14F-4D97-AF65-F5344CB8AC3E}">
        <p14:creationId xmlns:p14="http://schemas.microsoft.com/office/powerpoint/2010/main" val="11056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61B6E6E-5872-2148-8AB4-87996ADB0926}"/>
              </a:ext>
            </a:extLst>
          </p:cNvPr>
          <p:cNvSpPr>
            <a:spLocks noGrp="1"/>
          </p:cNvSpPr>
          <p:nvPr>
            <p:ph type="body" sz="quarter" idx="10" hasCustomPrompt="1"/>
          </p:nvPr>
        </p:nvSpPr>
        <p:spPr>
          <a:xfrm>
            <a:off x="1620043" y="2131764"/>
            <a:ext cx="5903913" cy="865188"/>
          </a:xfrm>
          <a:prstGeom prst="rect">
            <a:avLst/>
          </a:prstGeom>
        </p:spPr>
        <p:txBody>
          <a:bodyPr/>
          <a:lstStyle>
            <a:lvl1pPr marL="0" indent="0" algn="ctr">
              <a:buNone/>
              <a:defRPr sz="4400" b="1" i="0">
                <a:solidFill>
                  <a:schemeClr val="bg1"/>
                </a:solidFill>
                <a:latin typeface="Varah" pitchFamily="2" charset="77"/>
              </a:defRPr>
            </a:lvl1pPr>
          </a:lstStyle>
          <a:p>
            <a:pPr lvl="0"/>
            <a:r>
              <a:rPr lang="en-US"/>
              <a:t>Add title</a:t>
            </a:r>
          </a:p>
        </p:txBody>
      </p:sp>
      <p:sp>
        <p:nvSpPr>
          <p:cNvPr id="12" name="Text Placeholder 11">
            <a:extLst>
              <a:ext uri="{FF2B5EF4-FFF2-40B4-BE49-F238E27FC236}">
                <a16:creationId xmlns:a16="http://schemas.microsoft.com/office/drawing/2014/main" id="{8AC17AE1-82B5-7843-B7FA-638107290896}"/>
              </a:ext>
            </a:extLst>
          </p:cNvPr>
          <p:cNvSpPr>
            <a:spLocks noGrp="1"/>
          </p:cNvSpPr>
          <p:nvPr>
            <p:ph type="body" sz="quarter" idx="11" hasCustomPrompt="1"/>
          </p:nvPr>
        </p:nvSpPr>
        <p:spPr>
          <a:xfrm>
            <a:off x="2520156" y="3429000"/>
            <a:ext cx="4103687" cy="722313"/>
          </a:xfrm>
          <a:prstGeom prst="rect">
            <a:avLst/>
          </a:prstGeom>
        </p:spPr>
        <p:txBody>
          <a:bodyPr/>
          <a:lstStyle>
            <a:lvl1pPr marL="0" indent="0" algn="ctr">
              <a:buNone/>
              <a:defRPr sz="2400" b="0" i="0">
                <a:solidFill>
                  <a:schemeClr val="bg1"/>
                </a:solidFill>
                <a:latin typeface="Varah " pitchFamily="2" charset="77"/>
              </a:defRPr>
            </a:lvl1pPr>
          </a:lstStyle>
          <a:p>
            <a:pPr lvl="0"/>
            <a:r>
              <a:rPr lang="en-US"/>
              <a:t>Add name</a:t>
            </a:r>
          </a:p>
          <a:p>
            <a:pPr lvl="0"/>
            <a:r>
              <a:rPr lang="en-US"/>
              <a:t>Add person’s title</a:t>
            </a:r>
          </a:p>
        </p:txBody>
      </p:sp>
    </p:spTree>
    <p:extLst>
      <p:ext uri="{BB962C8B-B14F-4D97-AF65-F5344CB8AC3E}">
        <p14:creationId xmlns:p14="http://schemas.microsoft.com/office/powerpoint/2010/main" val="277228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CAFC70B1-1B5A-9146-949E-18ED650102A9}"/>
              </a:ext>
            </a:extLst>
          </p:cNvPr>
          <p:cNvSpPr>
            <a:spLocks noGrp="1"/>
          </p:cNvSpPr>
          <p:nvPr>
            <p:ph type="body" sz="quarter" idx="10" hasCustomPrompt="1"/>
          </p:nvPr>
        </p:nvSpPr>
        <p:spPr>
          <a:xfrm>
            <a:off x="683568" y="618455"/>
            <a:ext cx="6768752"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a:t>
            </a:r>
          </a:p>
        </p:txBody>
      </p:sp>
      <p:sp>
        <p:nvSpPr>
          <p:cNvPr id="8" name="Text Placeholder 11">
            <a:extLst>
              <a:ext uri="{FF2B5EF4-FFF2-40B4-BE49-F238E27FC236}">
                <a16:creationId xmlns:a16="http://schemas.microsoft.com/office/drawing/2014/main" id="{7421FEF3-49BC-9A4E-810E-BA664ACF32C6}"/>
              </a:ext>
            </a:extLst>
          </p:cNvPr>
          <p:cNvSpPr>
            <a:spLocks noGrp="1"/>
          </p:cNvSpPr>
          <p:nvPr>
            <p:ph type="body" sz="quarter" idx="11" hasCustomPrompt="1"/>
          </p:nvPr>
        </p:nvSpPr>
        <p:spPr>
          <a:xfrm>
            <a:off x="683568" y="1700808"/>
            <a:ext cx="6768752"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3278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CAFC70B1-1B5A-9146-949E-18ED650102A9}"/>
              </a:ext>
            </a:extLst>
          </p:cNvPr>
          <p:cNvSpPr>
            <a:spLocks noGrp="1"/>
          </p:cNvSpPr>
          <p:nvPr>
            <p:ph type="body" sz="quarter" idx="10" hasCustomPrompt="1"/>
          </p:nvPr>
        </p:nvSpPr>
        <p:spPr>
          <a:xfrm>
            <a:off x="683568" y="618455"/>
            <a:ext cx="6840760"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 on</a:t>
            </a:r>
          </a:p>
          <a:p>
            <a:pPr lvl="0"/>
            <a:r>
              <a:rPr lang="en-US"/>
              <a:t>two lines</a:t>
            </a:r>
          </a:p>
        </p:txBody>
      </p:sp>
      <p:sp>
        <p:nvSpPr>
          <p:cNvPr id="8" name="Text Placeholder 11">
            <a:extLst>
              <a:ext uri="{FF2B5EF4-FFF2-40B4-BE49-F238E27FC236}">
                <a16:creationId xmlns:a16="http://schemas.microsoft.com/office/drawing/2014/main" id="{7421FEF3-49BC-9A4E-810E-BA664ACF32C6}"/>
              </a:ext>
            </a:extLst>
          </p:cNvPr>
          <p:cNvSpPr>
            <a:spLocks noGrp="1"/>
          </p:cNvSpPr>
          <p:nvPr>
            <p:ph type="body" sz="quarter" idx="11" hasCustomPrompt="1"/>
          </p:nvPr>
        </p:nvSpPr>
        <p:spPr>
          <a:xfrm>
            <a:off x="683568" y="2130623"/>
            <a:ext cx="6840760"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4271289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7AFA940B-18E9-994B-8AF5-6FB341FCC521}"/>
              </a:ext>
            </a:extLst>
          </p:cNvPr>
          <p:cNvSpPr>
            <a:spLocks noGrp="1"/>
          </p:cNvSpPr>
          <p:nvPr>
            <p:ph type="body" sz="quarter" idx="10" hasCustomPrompt="1"/>
          </p:nvPr>
        </p:nvSpPr>
        <p:spPr>
          <a:xfrm>
            <a:off x="683568" y="618455"/>
            <a:ext cx="763284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a:t>
            </a:r>
          </a:p>
        </p:txBody>
      </p:sp>
      <p:sp>
        <p:nvSpPr>
          <p:cNvPr id="7" name="Text Placeholder 11">
            <a:extLst>
              <a:ext uri="{FF2B5EF4-FFF2-40B4-BE49-F238E27FC236}">
                <a16:creationId xmlns:a16="http://schemas.microsoft.com/office/drawing/2014/main" id="{332C9E84-1841-4B44-867A-179FD9D1B463}"/>
              </a:ext>
            </a:extLst>
          </p:cNvPr>
          <p:cNvSpPr>
            <a:spLocks noGrp="1"/>
          </p:cNvSpPr>
          <p:nvPr>
            <p:ph type="body" sz="quarter" idx="11" hasCustomPrompt="1"/>
          </p:nvPr>
        </p:nvSpPr>
        <p:spPr>
          <a:xfrm>
            <a:off x="683568" y="1700808"/>
            <a:ext cx="7272808"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85061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73714066-8A84-1841-8A07-4D4C8546000B}"/>
              </a:ext>
            </a:extLst>
          </p:cNvPr>
          <p:cNvSpPr>
            <a:spLocks noGrp="1"/>
          </p:cNvSpPr>
          <p:nvPr>
            <p:ph type="body" sz="quarter" idx="10" hasCustomPrompt="1"/>
          </p:nvPr>
        </p:nvSpPr>
        <p:spPr>
          <a:xfrm>
            <a:off x="683568" y="618455"/>
            <a:ext cx="763284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 on</a:t>
            </a:r>
          </a:p>
          <a:p>
            <a:pPr lvl="0"/>
            <a:r>
              <a:rPr lang="en-US"/>
              <a:t>two lines</a:t>
            </a:r>
          </a:p>
        </p:txBody>
      </p:sp>
      <p:sp>
        <p:nvSpPr>
          <p:cNvPr id="6" name="Text Placeholder 11">
            <a:extLst>
              <a:ext uri="{FF2B5EF4-FFF2-40B4-BE49-F238E27FC236}">
                <a16:creationId xmlns:a16="http://schemas.microsoft.com/office/drawing/2014/main" id="{FBE668DB-E3A8-FF41-98AA-F7DCACE98B90}"/>
              </a:ext>
            </a:extLst>
          </p:cNvPr>
          <p:cNvSpPr>
            <a:spLocks noGrp="1"/>
          </p:cNvSpPr>
          <p:nvPr>
            <p:ph type="body" sz="quarter" idx="11" hasCustomPrompt="1"/>
          </p:nvPr>
        </p:nvSpPr>
        <p:spPr>
          <a:xfrm>
            <a:off x="683568" y="2130623"/>
            <a:ext cx="7272808"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210153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7146E2-5958-7E44-81DE-CFACF93C1C66}"/>
              </a:ext>
            </a:extLst>
          </p:cNvPr>
          <p:cNvSpPr>
            <a:spLocks noGrp="1"/>
          </p:cNvSpPr>
          <p:nvPr>
            <p:ph type="body" sz="quarter" idx="10" hasCustomPrompt="1"/>
          </p:nvPr>
        </p:nvSpPr>
        <p:spPr>
          <a:xfrm>
            <a:off x="2196306" y="1916113"/>
            <a:ext cx="4679950" cy="2592387"/>
          </a:xfrm>
          <a:prstGeom prst="rect">
            <a:avLst/>
          </a:prstGeom>
        </p:spPr>
        <p:txBody>
          <a:bodyPr/>
          <a:lstStyle>
            <a:lvl1pPr marL="0" indent="0" algn="ctr">
              <a:buNone/>
              <a:defRPr b="0" i="0">
                <a:solidFill>
                  <a:srgbClr val="004455"/>
                </a:solidFill>
                <a:latin typeface="Varah " pitchFamily="2" charset="77"/>
              </a:defRPr>
            </a:lvl1pPr>
          </a:lstStyle>
          <a:p>
            <a:pPr lvl="0"/>
            <a:r>
              <a:rPr lang="en-US"/>
              <a:t>Insert quote here</a:t>
            </a:r>
          </a:p>
          <a:p>
            <a:pPr lvl="0"/>
            <a:r>
              <a:rPr lang="en-US"/>
              <a:t>Insert name</a:t>
            </a:r>
          </a:p>
        </p:txBody>
      </p:sp>
    </p:spTree>
    <p:extLst>
      <p:ext uri="{BB962C8B-B14F-4D97-AF65-F5344CB8AC3E}">
        <p14:creationId xmlns:p14="http://schemas.microsoft.com/office/powerpoint/2010/main" val="189323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CCB1DABD-0643-E54B-9AF8-DE6EC0F22915}"/>
              </a:ext>
            </a:extLst>
          </p:cNvPr>
          <p:cNvSpPr>
            <a:spLocks noGrp="1"/>
          </p:cNvSpPr>
          <p:nvPr>
            <p:ph type="body" sz="quarter" idx="18" hasCustomPrompt="1"/>
          </p:nvPr>
        </p:nvSpPr>
        <p:spPr>
          <a:xfrm>
            <a:off x="683568" y="618455"/>
            <a:ext cx="7920880"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a:t>
            </a:r>
          </a:p>
        </p:txBody>
      </p:sp>
    </p:spTree>
    <p:extLst>
      <p:ext uri="{BB962C8B-B14F-4D97-AF65-F5344CB8AC3E}">
        <p14:creationId xmlns:p14="http://schemas.microsoft.com/office/powerpoint/2010/main" val="2227682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9C613-73C2-6B45-A903-5463DEB14C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Application&#10;&#10;Description automatically generated with low confidence">
            <a:extLst>
              <a:ext uri="{FF2B5EF4-FFF2-40B4-BE49-F238E27FC236}">
                <a16:creationId xmlns:a16="http://schemas.microsoft.com/office/drawing/2014/main" id="{099D5D09-6FE5-B049-AF2B-03F7E9D1A78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86544" y="1246912"/>
            <a:ext cx="2558013" cy="1373249"/>
          </a:xfrm>
          <a:prstGeom prst="rect">
            <a:avLst/>
          </a:prstGeom>
        </p:spPr>
      </p:pic>
    </p:spTree>
    <p:extLst>
      <p:ext uri="{BB962C8B-B14F-4D97-AF65-F5344CB8AC3E}">
        <p14:creationId xmlns:p14="http://schemas.microsoft.com/office/powerpoint/2010/main" val="190236470"/>
      </p:ext>
    </p:extLst>
  </p:cSld>
  <p:clrMap bg1="lt1" tx1="dk1" bg2="lt2" tx2="dk2" accent1="accent1" accent2="accent2" accent3="accent3" accent4="accent4" accent5="accent5" accent6="accent6" hlink="hlink" folHlink="folHlink"/>
  <p:sldLayoutIdLst>
    <p:sldLayoutId id="21474838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BA1BFE-D569-334A-BB00-E172B0BEEE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Application&#10;&#10;Description automatically generated with low confidence">
            <a:extLst>
              <a:ext uri="{FF2B5EF4-FFF2-40B4-BE49-F238E27FC236}">
                <a16:creationId xmlns:a16="http://schemas.microsoft.com/office/drawing/2014/main" id="{8360FC04-10FF-1B48-AEF7-9A4E30BAC9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86544" y="1246912"/>
            <a:ext cx="2558013" cy="1373249"/>
          </a:xfrm>
          <a:prstGeom prst="rect">
            <a:avLst/>
          </a:prstGeom>
        </p:spPr>
      </p:pic>
    </p:spTree>
    <p:extLst>
      <p:ext uri="{BB962C8B-B14F-4D97-AF65-F5344CB8AC3E}">
        <p14:creationId xmlns:p14="http://schemas.microsoft.com/office/powerpoint/2010/main" val="4209671822"/>
      </p:ext>
    </p:extLst>
  </p:cSld>
  <p:clrMap bg1="lt1" tx1="dk1" bg2="lt2" tx2="dk2" accent1="accent1" accent2="accent2" accent3="accent3" accent4="accent4" accent5="accent5" accent6="accent6" hlink="hlink" folHlink="folHlink"/>
  <p:sldLayoutIdLst>
    <p:sldLayoutId id="21474839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71928103-0D42-4F4F-A164-098EA37D5F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150601"/>
      </p:ext>
    </p:extLst>
  </p:cSld>
  <p:clrMap bg1="lt1" tx1="dk1" bg2="lt2" tx2="dk2" accent1="accent1" accent2="accent2" accent3="accent3" accent4="accent4" accent5="accent5" accent6="accent6" hlink="hlink" folHlink="folHlink"/>
  <p:sldLayoutIdLst>
    <p:sldLayoutId id="2147483871" r:id="rId1"/>
    <p:sldLayoutId id="214748384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9B91875-179F-1D4A-B509-7AE4C06C37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1792198"/>
      </p:ext>
    </p:extLst>
  </p:cSld>
  <p:clrMap bg1="lt1" tx1="dk1" bg2="lt2" tx2="dk2" accent1="accent1" accent2="accent2" accent3="accent3" accent4="accent4" accent5="accent5" accent6="accent6" hlink="hlink" folHlink="folHlink"/>
  <p:sldLayoutIdLst>
    <p:sldLayoutId id="2147483872" r:id="rId1"/>
    <p:sldLayoutId id="21474838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FBFDF01-3B75-EF49-AC42-815FDF767B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0804" y="1720106"/>
            <a:ext cx="312404" cy="432048"/>
          </a:xfrm>
          <a:prstGeom prst="rect">
            <a:avLst/>
          </a:prstGeom>
        </p:spPr>
      </p:pic>
      <p:pic>
        <p:nvPicPr>
          <p:cNvPr id="17" name="Picture 16">
            <a:extLst>
              <a:ext uri="{FF2B5EF4-FFF2-40B4-BE49-F238E27FC236}">
                <a16:creationId xmlns:a16="http://schemas.microsoft.com/office/drawing/2014/main" id="{FFC8D2FA-A816-3C4B-B2F4-51C385E74B9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92280" y="3501008"/>
            <a:ext cx="312404" cy="432048"/>
          </a:xfrm>
          <a:prstGeom prst="rect">
            <a:avLst/>
          </a:prstGeom>
        </p:spPr>
      </p:pic>
      <p:pic>
        <p:nvPicPr>
          <p:cNvPr id="5" name="Picture 4">
            <a:extLst>
              <a:ext uri="{FF2B5EF4-FFF2-40B4-BE49-F238E27FC236}">
                <a16:creationId xmlns:a16="http://schemas.microsoft.com/office/drawing/2014/main" id="{2E1207CA-729E-6447-B135-A0621B58B9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7308" y="1720106"/>
            <a:ext cx="312404" cy="432048"/>
          </a:xfrm>
          <a:prstGeom prst="rect">
            <a:avLst/>
          </a:prstGeom>
        </p:spPr>
      </p:pic>
      <p:pic>
        <p:nvPicPr>
          <p:cNvPr id="6" name="Picture 5">
            <a:extLst>
              <a:ext uri="{FF2B5EF4-FFF2-40B4-BE49-F238E27FC236}">
                <a16:creationId xmlns:a16="http://schemas.microsoft.com/office/drawing/2014/main" id="{94DAC978-1565-8749-B949-33590E67FA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2320" y="3501008"/>
            <a:ext cx="312404" cy="432048"/>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B494CBD4-9B71-5948-A867-43A31ADCB6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7168709"/>
      </p:ext>
    </p:extLst>
  </p:cSld>
  <p:clrMap bg1="lt1" tx1="dk1" bg2="lt2" tx2="dk2" accent1="accent1" accent2="accent2" accent3="accent3" accent4="accent4" accent5="accent5" accent6="accent6" hlink="hlink" folHlink="folHlink"/>
  <p:sldLayoutIdLst>
    <p:sldLayoutId id="21474838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CBB6E4A9-A336-9744-A91D-F7ABADE190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5107177"/>
      </p:ext>
    </p:extLst>
  </p:cSld>
  <p:clrMap bg1="lt1" tx1="dk1" bg2="lt2" tx2="dk2" accent1="accent1" accent2="accent2" accent3="accent3" accent4="accent4" accent5="accent5" accent6="accent6" hlink="hlink" folHlink="folHlink"/>
  <p:sldLayoutIdLst>
    <p:sldLayoutId id="21474838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samaritans.org/support-us/campaign/brew-monday/brew-monday-downloadable-resource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09832-D78E-7B42-970D-89FF1BA1FBFB}"/>
              </a:ext>
            </a:extLst>
          </p:cNvPr>
          <p:cNvSpPr>
            <a:spLocks noGrp="1"/>
          </p:cNvSpPr>
          <p:nvPr>
            <p:ph type="body" sz="quarter" idx="10"/>
          </p:nvPr>
        </p:nvSpPr>
        <p:spPr>
          <a:xfrm>
            <a:off x="1620043" y="2935336"/>
            <a:ext cx="5903913" cy="865188"/>
          </a:xfrm>
        </p:spPr>
        <p:txBody>
          <a:bodyPr/>
          <a:lstStyle/>
          <a:p>
            <a:r>
              <a:rPr lang="en-US" dirty="0"/>
              <a:t>Brew Monday 2023</a:t>
            </a:r>
          </a:p>
        </p:txBody>
      </p:sp>
      <p:sp>
        <p:nvSpPr>
          <p:cNvPr id="3" name="Text Placeholder 2">
            <a:extLst>
              <a:ext uri="{FF2B5EF4-FFF2-40B4-BE49-F238E27FC236}">
                <a16:creationId xmlns:a16="http://schemas.microsoft.com/office/drawing/2014/main" id="{D06BBFDA-B0F0-984F-9F1B-BB3550A9B8AC}"/>
              </a:ext>
            </a:extLst>
          </p:cNvPr>
          <p:cNvSpPr>
            <a:spLocks noGrp="1"/>
          </p:cNvSpPr>
          <p:nvPr>
            <p:ph type="body" sz="quarter" idx="11"/>
          </p:nvPr>
        </p:nvSpPr>
        <p:spPr>
          <a:xfrm>
            <a:off x="1935332" y="3747659"/>
            <a:ext cx="5588624" cy="722313"/>
          </a:xfrm>
        </p:spPr>
        <p:txBody>
          <a:bodyPr/>
          <a:lstStyle/>
          <a:p>
            <a:r>
              <a:rPr lang="en-US" dirty="0"/>
              <a:t>Tea party games pack</a:t>
            </a:r>
          </a:p>
          <a:p>
            <a:r>
              <a:rPr lang="en-US" dirty="0"/>
              <a:t>For virtual or in-person events </a:t>
            </a:r>
          </a:p>
        </p:txBody>
      </p:sp>
    </p:spTree>
    <p:extLst>
      <p:ext uri="{BB962C8B-B14F-4D97-AF65-F5344CB8AC3E}">
        <p14:creationId xmlns:p14="http://schemas.microsoft.com/office/powerpoint/2010/main" val="1438751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BF0EFC-5969-4140-8FC2-45F4B1DCEA45}"/>
              </a:ext>
            </a:extLst>
          </p:cNvPr>
          <p:cNvSpPr>
            <a:spLocks noGrp="1"/>
          </p:cNvSpPr>
          <p:nvPr>
            <p:ph type="body" sz="quarter" idx="10"/>
          </p:nvPr>
        </p:nvSpPr>
        <p:spPr>
          <a:xfrm>
            <a:off x="683568" y="382921"/>
            <a:ext cx="6840760" cy="865188"/>
          </a:xfrm>
        </p:spPr>
        <p:txBody>
          <a:bodyPr/>
          <a:lstStyle/>
          <a:p>
            <a:r>
              <a:rPr lang="en-GB" dirty="0"/>
              <a:t>Brew Monday bingo</a:t>
            </a:r>
          </a:p>
        </p:txBody>
      </p:sp>
      <p:sp>
        <p:nvSpPr>
          <p:cNvPr id="5" name="TextBox 4">
            <a:extLst>
              <a:ext uri="{FF2B5EF4-FFF2-40B4-BE49-F238E27FC236}">
                <a16:creationId xmlns:a16="http://schemas.microsoft.com/office/drawing/2014/main" id="{41EA0AA2-390F-4D53-B60F-9E1D9E128C64}"/>
              </a:ext>
            </a:extLst>
          </p:cNvPr>
          <p:cNvSpPr txBox="1"/>
          <p:nvPr/>
        </p:nvSpPr>
        <p:spPr>
          <a:xfrm>
            <a:off x="683567" y="1214447"/>
            <a:ext cx="1573413" cy="1631216"/>
          </a:xfrm>
          <a:prstGeom prst="rect">
            <a:avLst/>
          </a:prstGeom>
          <a:noFill/>
        </p:spPr>
        <p:txBody>
          <a:bodyPr wrap="square" rtlCol="0">
            <a:spAutoFit/>
          </a:bodyPr>
          <a:lstStyle/>
          <a:p>
            <a:r>
              <a:rPr lang="en-GB" sz="2000" b="1" dirty="0">
                <a:solidFill>
                  <a:srgbClr val="00A862"/>
                </a:solidFill>
                <a:latin typeface="Varah" pitchFamily="50" charset="0"/>
              </a:rPr>
              <a:t>How many of these can you cross off today?</a:t>
            </a:r>
          </a:p>
        </p:txBody>
      </p:sp>
      <p:pic>
        <p:nvPicPr>
          <p:cNvPr id="6" name="Picture 5" descr="A picture containing diagram&#10;&#10;Description automatically generated">
            <a:extLst>
              <a:ext uri="{FF2B5EF4-FFF2-40B4-BE49-F238E27FC236}">
                <a16:creationId xmlns:a16="http://schemas.microsoft.com/office/drawing/2014/main" id="{F3E63A76-B8A3-7243-9692-70E3D98DF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1" y="1214214"/>
            <a:ext cx="4973784" cy="4978713"/>
          </a:xfrm>
          <a:prstGeom prst="rect">
            <a:avLst/>
          </a:prstGeom>
        </p:spPr>
      </p:pic>
    </p:spTree>
    <p:extLst>
      <p:ext uri="{BB962C8B-B14F-4D97-AF65-F5344CB8AC3E}">
        <p14:creationId xmlns:p14="http://schemas.microsoft.com/office/powerpoint/2010/main" val="427951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E74535-4C99-4A85-8267-D398546B20CB}"/>
              </a:ext>
            </a:extLst>
          </p:cNvPr>
          <p:cNvSpPr>
            <a:spLocks noGrp="1"/>
          </p:cNvSpPr>
          <p:nvPr>
            <p:ph type="body" sz="quarter" idx="10"/>
          </p:nvPr>
        </p:nvSpPr>
        <p:spPr>
          <a:xfrm>
            <a:off x="683568" y="618844"/>
            <a:ext cx="6840760" cy="865188"/>
          </a:xfrm>
        </p:spPr>
        <p:txBody>
          <a:bodyPr/>
          <a:lstStyle/>
          <a:p>
            <a:r>
              <a:rPr lang="en-GB" dirty="0"/>
              <a:t>Downloadable activities</a:t>
            </a:r>
          </a:p>
        </p:txBody>
      </p:sp>
      <p:sp>
        <p:nvSpPr>
          <p:cNvPr id="3" name="Text Placeholder 2">
            <a:extLst>
              <a:ext uri="{FF2B5EF4-FFF2-40B4-BE49-F238E27FC236}">
                <a16:creationId xmlns:a16="http://schemas.microsoft.com/office/drawing/2014/main" id="{40859006-C433-459E-BC02-114632299BC3}"/>
              </a:ext>
            </a:extLst>
          </p:cNvPr>
          <p:cNvSpPr>
            <a:spLocks noGrp="1"/>
          </p:cNvSpPr>
          <p:nvPr>
            <p:ph type="body" sz="quarter" idx="11"/>
          </p:nvPr>
        </p:nvSpPr>
        <p:spPr>
          <a:xfrm>
            <a:off x="683568" y="1562185"/>
            <a:ext cx="6840760" cy="722313"/>
          </a:xfrm>
        </p:spPr>
        <p:txBody>
          <a:bodyPr/>
          <a:lstStyle/>
          <a:p>
            <a:pPr marL="0" indent="0">
              <a:buNone/>
            </a:pPr>
            <a:r>
              <a:rPr lang="en-GB" dirty="0"/>
              <a:t>Still looking for more activities to make your Brew Monday the best ever?</a:t>
            </a:r>
          </a:p>
          <a:p>
            <a:pPr marL="0" indent="0">
              <a:buNone/>
            </a:pPr>
            <a:r>
              <a:rPr lang="en-GB" dirty="0"/>
              <a:t>We have some tea-</a:t>
            </a:r>
            <a:r>
              <a:rPr lang="en-GB" dirty="0" err="1"/>
              <a:t>rrific</a:t>
            </a:r>
            <a:r>
              <a:rPr lang="en-GB" dirty="0"/>
              <a:t> downloadable activity sheets on our website.</a:t>
            </a:r>
          </a:p>
          <a:p>
            <a:pPr marL="0" indent="0">
              <a:buNone/>
            </a:pPr>
            <a:r>
              <a:rPr lang="en-GB" dirty="0"/>
              <a:t>Try our Brew Monday anagram, do a Brew Monday word search or write your own silly Brew Monday story. </a:t>
            </a:r>
          </a:p>
          <a:p>
            <a:pPr marL="0" indent="0">
              <a:buNone/>
            </a:pPr>
            <a:r>
              <a:rPr lang="en-GB" dirty="0"/>
              <a:t>Visit our </a:t>
            </a:r>
            <a:r>
              <a:rPr lang="en-GB" dirty="0">
                <a:hlinkClick r:id="rId3"/>
              </a:rPr>
              <a:t>downloadable Brew </a:t>
            </a:r>
            <a:br>
              <a:rPr lang="en-GB" dirty="0">
                <a:hlinkClick r:id="rId3"/>
              </a:rPr>
            </a:br>
            <a:r>
              <a:rPr lang="en-GB" dirty="0">
                <a:hlinkClick r:id="rId3"/>
              </a:rPr>
              <a:t>Monday resources </a:t>
            </a:r>
            <a:r>
              <a:rPr lang="en-GB" dirty="0"/>
              <a:t>page for </a:t>
            </a:r>
            <a:br>
              <a:rPr lang="en-GB" dirty="0"/>
            </a:br>
            <a:r>
              <a:rPr lang="en-GB" dirty="0"/>
              <a:t>all of this and more.</a:t>
            </a:r>
          </a:p>
          <a:p>
            <a:pPr marL="0" indent="0">
              <a:buNone/>
            </a:pPr>
            <a:endParaRPr lang="en-GB" dirty="0"/>
          </a:p>
          <a:p>
            <a:pPr marL="0" indent="0">
              <a:buNone/>
            </a:pPr>
            <a:endParaRPr lang="en-GB" dirty="0"/>
          </a:p>
        </p:txBody>
      </p:sp>
      <p:pic>
        <p:nvPicPr>
          <p:cNvPr id="5" name="Picture 4" descr="Text&#10;&#10;Description automatically generated">
            <a:extLst>
              <a:ext uri="{FF2B5EF4-FFF2-40B4-BE49-F238E27FC236}">
                <a16:creationId xmlns:a16="http://schemas.microsoft.com/office/drawing/2014/main" id="{561B6760-3098-C941-91DA-FDA4552643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9492" y="3782163"/>
            <a:ext cx="3504230" cy="2853444"/>
          </a:xfrm>
          <a:prstGeom prst="rect">
            <a:avLst/>
          </a:prstGeom>
        </p:spPr>
      </p:pic>
      <p:pic>
        <p:nvPicPr>
          <p:cNvPr id="7" name="Picture 6">
            <a:extLst>
              <a:ext uri="{FF2B5EF4-FFF2-40B4-BE49-F238E27FC236}">
                <a16:creationId xmlns:a16="http://schemas.microsoft.com/office/drawing/2014/main" id="{64923858-E29E-AD44-AAC7-ED86559DB4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552240" y="4747476"/>
            <a:ext cx="1371600" cy="1168400"/>
          </a:xfrm>
          <a:prstGeom prst="rect">
            <a:avLst/>
          </a:prstGeom>
        </p:spPr>
      </p:pic>
    </p:spTree>
    <p:extLst>
      <p:ext uri="{BB962C8B-B14F-4D97-AF65-F5344CB8AC3E}">
        <p14:creationId xmlns:p14="http://schemas.microsoft.com/office/powerpoint/2010/main" val="149620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CA5083-C891-4E21-B920-FE0B980E1052}"/>
              </a:ext>
            </a:extLst>
          </p:cNvPr>
          <p:cNvSpPr>
            <a:spLocks noGrp="1"/>
          </p:cNvSpPr>
          <p:nvPr>
            <p:ph type="body" sz="quarter" idx="10"/>
          </p:nvPr>
        </p:nvSpPr>
        <p:spPr/>
        <p:txBody>
          <a:bodyPr/>
          <a:lstStyle/>
          <a:p>
            <a:r>
              <a:rPr lang="en-GB" dirty="0"/>
              <a:t>Help us be there when it matters most</a:t>
            </a:r>
          </a:p>
        </p:txBody>
      </p:sp>
      <p:sp>
        <p:nvSpPr>
          <p:cNvPr id="3" name="Text Placeholder 2">
            <a:extLst>
              <a:ext uri="{FF2B5EF4-FFF2-40B4-BE49-F238E27FC236}">
                <a16:creationId xmlns:a16="http://schemas.microsoft.com/office/drawing/2014/main" id="{E0BCAF2E-83EF-4520-9162-77E4D3D6721A}"/>
              </a:ext>
            </a:extLst>
          </p:cNvPr>
          <p:cNvSpPr>
            <a:spLocks noGrp="1"/>
          </p:cNvSpPr>
          <p:nvPr>
            <p:ph type="body" sz="quarter" idx="11"/>
          </p:nvPr>
        </p:nvSpPr>
        <p:spPr>
          <a:xfrm>
            <a:off x="683568" y="1960805"/>
            <a:ext cx="6840760" cy="722313"/>
          </a:xfrm>
        </p:spPr>
        <p:txBody>
          <a:bodyPr/>
          <a:lstStyle/>
          <a:p>
            <a:r>
              <a:rPr lang="en-GB" dirty="0"/>
              <a:t>By giving a donation or fundraising for Samaritans on Brew Monday, you’ll help make sure there’s always someone there for anyone who’s going through a tough time.</a:t>
            </a:r>
          </a:p>
          <a:p>
            <a:r>
              <a:rPr lang="en-GB" dirty="0"/>
              <a:t>£5 is all it takes to cover the costs of Samaritans answering a call for help.</a:t>
            </a:r>
          </a:p>
          <a:p>
            <a:r>
              <a:rPr lang="en-GB" dirty="0"/>
              <a:t>The quickest and easiest way to give a donation is online at: samaritans.org/brew-fundraising</a:t>
            </a:r>
          </a:p>
          <a:p>
            <a:r>
              <a:rPr lang="en-GB" dirty="0"/>
              <a:t>Or you can simply text </a:t>
            </a:r>
            <a:r>
              <a:rPr lang="en-GB" b="1" dirty="0">
                <a:latin typeface="Varah" pitchFamily="2" charset="77"/>
              </a:rPr>
              <a:t>BREW</a:t>
            </a:r>
            <a:r>
              <a:rPr lang="en-GB" dirty="0"/>
              <a:t> to </a:t>
            </a:r>
            <a:r>
              <a:rPr lang="en-GB" b="1" dirty="0">
                <a:latin typeface="Varah" pitchFamily="2" charset="77"/>
              </a:rPr>
              <a:t>70450</a:t>
            </a:r>
            <a:r>
              <a:rPr lang="en-GB" dirty="0"/>
              <a:t> to make a </a:t>
            </a:r>
            <a:br>
              <a:rPr lang="en-GB" dirty="0"/>
            </a:br>
            <a:r>
              <a:rPr lang="en-GB" b="1" dirty="0">
                <a:latin typeface="Varah" pitchFamily="2" charset="77"/>
              </a:rPr>
              <a:t>£5</a:t>
            </a:r>
            <a:r>
              <a:rPr lang="en-GB" dirty="0"/>
              <a:t> donation. </a:t>
            </a:r>
            <a:r>
              <a:rPr lang="en-GB" i="1" dirty="0"/>
              <a:t>You will be charged £5, plus one message at your standard network rate. Samaritans will receive 100% of your donation.</a:t>
            </a:r>
          </a:p>
          <a:p>
            <a:endParaRPr lang="en-GB" dirty="0"/>
          </a:p>
        </p:txBody>
      </p:sp>
    </p:spTree>
    <p:extLst>
      <p:ext uri="{BB962C8B-B14F-4D97-AF65-F5344CB8AC3E}">
        <p14:creationId xmlns:p14="http://schemas.microsoft.com/office/powerpoint/2010/main" val="526238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DAA68044-4141-405F-B710-6D1BE4B10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863" y="618455"/>
            <a:ext cx="5704169" cy="5704169"/>
          </a:xfrm>
          <a:prstGeom prst="rect">
            <a:avLst/>
          </a:prstGeom>
        </p:spPr>
      </p:pic>
      <p:sp>
        <p:nvSpPr>
          <p:cNvPr id="2" name="Text Placeholder 1">
            <a:extLst>
              <a:ext uri="{FF2B5EF4-FFF2-40B4-BE49-F238E27FC236}">
                <a16:creationId xmlns:a16="http://schemas.microsoft.com/office/drawing/2014/main" id="{BA3C80CF-6978-4210-9560-FC74370305A8}"/>
              </a:ext>
            </a:extLst>
          </p:cNvPr>
          <p:cNvSpPr>
            <a:spLocks noGrp="1"/>
          </p:cNvSpPr>
          <p:nvPr>
            <p:ph type="body" sz="quarter" idx="10"/>
          </p:nvPr>
        </p:nvSpPr>
        <p:spPr/>
        <p:txBody>
          <a:bodyPr/>
          <a:lstStyle/>
          <a:p>
            <a:r>
              <a:rPr lang="en-GB" dirty="0"/>
              <a:t>Thank you!</a:t>
            </a:r>
          </a:p>
        </p:txBody>
      </p:sp>
    </p:spTree>
    <p:extLst>
      <p:ext uri="{BB962C8B-B14F-4D97-AF65-F5344CB8AC3E}">
        <p14:creationId xmlns:p14="http://schemas.microsoft.com/office/powerpoint/2010/main" val="155344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52FF27-0A9A-4A67-8AB4-FC6EBD7214A8}"/>
              </a:ext>
            </a:extLst>
          </p:cNvPr>
          <p:cNvSpPr>
            <a:spLocks noGrp="1"/>
          </p:cNvSpPr>
          <p:nvPr>
            <p:ph type="body" sz="quarter" idx="10"/>
          </p:nvPr>
        </p:nvSpPr>
        <p:spPr/>
        <p:txBody>
          <a:bodyPr lIns="91440" tIns="45720" rIns="91440" bIns="45720" anchor="t"/>
          <a:lstStyle/>
          <a:p>
            <a:r>
              <a:rPr lang="en-US">
                <a:latin typeface="Varah"/>
              </a:rPr>
              <a:t>Table of contents</a:t>
            </a:r>
            <a:endParaRPr lang="en-US"/>
          </a:p>
        </p:txBody>
      </p:sp>
      <p:sp>
        <p:nvSpPr>
          <p:cNvPr id="3" name="Text Placeholder 2">
            <a:extLst>
              <a:ext uri="{FF2B5EF4-FFF2-40B4-BE49-F238E27FC236}">
                <a16:creationId xmlns:a16="http://schemas.microsoft.com/office/drawing/2014/main" id="{768C525B-05FA-49B9-99E7-8E23667323B0}"/>
              </a:ext>
            </a:extLst>
          </p:cNvPr>
          <p:cNvSpPr>
            <a:spLocks noGrp="1"/>
          </p:cNvSpPr>
          <p:nvPr>
            <p:ph type="body" sz="quarter" idx="11"/>
          </p:nvPr>
        </p:nvSpPr>
        <p:spPr>
          <a:xfrm>
            <a:off x="683568" y="1399743"/>
            <a:ext cx="6840760" cy="722313"/>
          </a:xfrm>
        </p:spPr>
        <p:txBody>
          <a:bodyPr lIns="91440" tIns="45720" rIns="91440" bIns="45720" anchor="t"/>
          <a:lstStyle/>
          <a:p>
            <a:r>
              <a:rPr lang="en-US" dirty="0">
                <a:latin typeface="Varah "/>
              </a:rPr>
              <a:t>Introduction</a:t>
            </a:r>
          </a:p>
          <a:p>
            <a:r>
              <a:rPr lang="en-US" dirty="0">
                <a:latin typeface="Varah "/>
              </a:rPr>
              <a:t>About Brew Monday 2023        </a:t>
            </a:r>
          </a:p>
          <a:p>
            <a:r>
              <a:rPr lang="en-US" dirty="0">
                <a:latin typeface="Varah "/>
              </a:rPr>
              <a:t>Brew Monday 5,4,3,2,1              </a:t>
            </a:r>
            <a:endParaRPr lang="en-US" dirty="0"/>
          </a:p>
          <a:p>
            <a:r>
              <a:rPr lang="en-US" dirty="0">
                <a:latin typeface="Varah "/>
              </a:rPr>
              <a:t>Brew Monday: Share a memory </a:t>
            </a:r>
            <a:endParaRPr lang="en-US" dirty="0"/>
          </a:p>
          <a:p>
            <a:r>
              <a:rPr lang="en-US" dirty="0">
                <a:latin typeface="Varah "/>
              </a:rPr>
              <a:t>Get art-tea</a:t>
            </a:r>
            <a:endParaRPr lang="en-US" dirty="0"/>
          </a:p>
          <a:p>
            <a:r>
              <a:rPr lang="en-US" dirty="0">
                <a:latin typeface="Varah "/>
              </a:rPr>
              <a:t>Brew Monday tea quiz</a:t>
            </a:r>
          </a:p>
          <a:p>
            <a:r>
              <a:rPr lang="en-US" dirty="0">
                <a:latin typeface="Varah "/>
              </a:rPr>
              <a:t>Brew Monday bingo</a:t>
            </a:r>
            <a:endParaRPr lang="en-US" dirty="0"/>
          </a:p>
          <a:p>
            <a:r>
              <a:rPr lang="en-US" dirty="0">
                <a:latin typeface="Varah "/>
              </a:rPr>
              <a:t>Downloadable activities</a:t>
            </a:r>
          </a:p>
          <a:p>
            <a:r>
              <a:rPr lang="en-US" dirty="0">
                <a:latin typeface="Varah "/>
              </a:rPr>
              <a:t>Raising money for Samaritans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14394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E5F1F0-8565-4E26-B8B6-858C0AA800B0}"/>
              </a:ext>
            </a:extLst>
          </p:cNvPr>
          <p:cNvSpPr>
            <a:spLocks noGrp="1"/>
          </p:cNvSpPr>
          <p:nvPr>
            <p:ph type="body" sz="quarter" idx="10"/>
          </p:nvPr>
        </p:nvSpPr>
        <p:spPr>
          <a:xfrm>
            <a:off x="605191" y="370260"/>
            <a:ext cx="6840760" cy="865188"/>
          </a:xfrm>
        </p:spPr>
        <p:txBody>
          <a:bodyPr/>
          <a:lstStyle/>
          <a:p>
            <a:r>
              <a:rPr lang="en-GB" dirty="0"/>
              <a:t>Introduction</a:t>
            </a:r>
            <a:endParaRPr lang="en-GB" sz="1800" dirty="0"/>
          </a:p>
        </p:txBody>
      </p:sp>
      <p:sp>
        <p:nvSpPr>
          <p:cNvPr id="3" name="Text Placeholder 2">
            <a:extLst>
              <a:ext uri="{FF2B5EF4-FFF2-40B4-BE49-F238E27FC236}">
                <a16:creationId xmlns:a16="http://schemas.microsoft.com/office/drawing/2014/main" id="{835C0583-9B88-48E9-9C50-2C0C2AA6F846}"/>
              </a:ext>
            </a:extLst>
          </p:cNvPr>
          <p:cNvSpPr>
            <a:spLocks noGrp="1"/>
          </p:cNvSpPr>
          <p:nvPr>
            <p:ph type="body" sz="quarter" idx="11"/>
          </p:nvPr>
        </p:nvSpPr>
        <p:spPr>
          <a:xfrm>
            <a:off x="327545" y="1235448"/>
            <a:ext cx="7249033" cy="612577"/>
          </a:xfrm>
        </p:spPr>
        <p:txBody>
          <a:bodyPr/>
          <a:lstStyle/>
          <a:p>
            <a:pPr marL="0" indent="0">
              <a:buNone/>
            </a:pPr>
            <a:r>
              <a:rPr lang="en-GB" dirty="0"/>
              <a:t>Welcome to our Brew Monday event package!</a:t>
            </a:r>
          </a:p>
          <a:p>
            <a:pPr marL="0" indent="0">
              <a:buNone/>
            </a:pPr>
            <a:r>
              <a:rPr lang="en-GB" dirty="0"/>
              <a:t>We’ve put together some brew-</a:t>
            </a:r>
            <a:r>
              <a:rPr lang="en-GB" dirty="0" err="1"/>
              <a:t>illiant</a:t>
            </a:r>
            <a:r>
              <a:rPr lang="en-GB" dirty="0"/>
              <a:t> games and other ideas to help you organise your best ever Brew Monday event.</a:t>
            </a:r>
          </a:p>
          <a:p>
            <a:pPr marL="0" indent="0">
              <a:buNone/>
            </a:pPr>
            <a:r>
              <a:rPr lang="en-GB" dirty="0"/>
              <a:t>From ice breakers to art challenges and silly word games, there are lots of activities to choose from. Hopefully you’ll find something that will make your event fa-brew-</a:t>
            </a:r>
            <a:r>
              <a:rPr lang="en-GB" dirty="0" err="1"/>
              <a:t>lous</a:t>
            </a:r>
            <a:r>
              <a:rPr lang="en-GB" dirty="0"/>
              <a:t>.</a:t>
            </a:r>
          </a:p>
          <a:p>
            <a:pPr marL="0" indent="0">
              <a:buNone/>
            </a:pPr>
            <a:r>
              <a:rPr lang="en-GB" dirty="0"/>
              <a:t>Make Brew Monday your own by using the games and resources that work best for </a:t>
            </a:r>
            <a:r>
              <a:rPr lang="en-GB"/>
              <a:t>your event. </a:t>
            </a:r>
          </a:p>
          <a:p>
            <a:pPr marL="0" indent="0">
              <a:buNone/>
            </a:pPr>
            <a:r>
              <a:rPr lang="en-GB" dirty="0"/>
              <a:t>And remember – you can have a Brew Monday on any day </a:t>
            </a:r>
            <a:br>
              <a:rPr lang="en-GB" dirty="0"/>
            </a:br>
            <a:r>
              <a:rPr lang="en-GB" dirty="0"/>
              <a:t>of the year!</a:t>
            </a:r>
          </a:p>
          <a:p>
            <a:pPr marL="0" indent="0">
              <a:buNone/>
            </a:pPr>
            <a:r>
              <a:rPr lang="en-GB" b="1" dirty="0">
                <a:latin typeface="Varah" pitchFamily="2" charset="77"/>
              </a:rPr>
              <a:t>Let’s brew this!</a:t>
            </a:r>
          </a:p>
          <a:p>
            <a:pPr marL="0" indent="0">
              <a:buNone/>
            </a:pPr>
            <a:r>
              <a:rPr lang="en-GB" dirty="0"/>
              <a:t>PS If you have any questions, you can reach us at marketing@samaritans.org</a:t>
            </a:r>
          </a:p>
        </p:txBody>
      </p:sp>
    </p:spTree>
    <p:extLst>
      <p:ext uri="{BB962C8B-B14F-4D97-AF65-F5344CB8AC3E}">
        <p14:creationId xmlns:p14="http://schemas.microsoft.com/office/powerpoint/2010/main" val="188695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C652E4-28B2-4ED5-8E6E-2F65995FC8B6}"/>
              </a:ext>
            </a:extLst>
          </p:cNvPr>
          <p:cNvSpPr>
            <a:spLocks noGrp="1"/>
          </p:cNvSpPr>
          <p:nvPr>
            <p:ph type="body" sz="quarter" idx="10"/>
          </p:nvPr>
        </p:nvSpPr>
        <p:spPr/>
        <p:txBody>
          <a:bodyPr lIns="91440" tIns="45720" rIns="91440" bIns="45720" anchor="t"/>
          <a:lstStyle/>
          <a:p>
            <a:r>
              <a:rPr lang="en-US" dirty="0">
                <a:latin typeface="Varah"/>
              </a:rPr>
              <a:t>Brew Monday 2023</a:t>
            </a:r>
            <a:endParaRPr lang="en-US" dirty="0"/>
          </a:p>
        </p:txBody>
      </p:sp>
      <p:sp>
        <p:nvSpPr>
          <p:cNvPr id="5" name="TextBox 4">
            <a:extLst>
              <a:ext uri="{FF2B5EF4-FFF2-40B4-BE49-F238E27FC236}">
                <a16:creationId xmlns:a16="http://schemas.microsoft.com/office/drawing/2014/main" id="{DBD3F12B-F72C-48BD-9EB8-C96A4199FFC3}"/>
              </a:ext>
            </a:extLst>
          </p:cNvPr>
          <p:cNvSpPr txBox="1"/>
          <p:nvPr/>
        </p:nvSpPr>
        <p:spPr>
          <a:xfrm>
            <a:off x="683568" y="1483643"/>
            <a:ext cx="7020962" cy="39908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r>
              <a:rPr lang="en-GB" sz="2000" dirty="0">
                <a:solidFill>
                  <a:srgbClr val="004455"/>
                </a:solidFill>
                <a:latin typeface="Varah " pitchFamily="2" charset="77"/>
              </a:rPr>
              <a:t>This Brew Monday</a:t>
            </a:r>
            <a:r>
              <a:rPr lang="en-GB" sz="2000">
                <a:solidFill>
                  <a:srgbClr val="004455"/>
                </a:solidFill>
                <a:latin typeface="Varah " pitchFamily="2" charset="77"/>
              </a:rPr>
              <a:t>, 16 </a:t>
            </a:r>
            <a:r>
              <a:rPr lang="en-GB" sz="2000" dirty="0">
                <a:solidFill>
                  <a:srgbClr val="004455"/>
                </a:solidFill>
                <a:latin typeface="Varah " pitchFamily="2" charset="77"/>
              </a:rPr>
              <a:t>January, Samaritans is reminding everyone to reach out for a cuppa and a catch-up with </a:t>
            </a:r>
            <a:br>
              <a:rPr lang="en-GB" sz="2000" dirty="0">
                <a:solidFill>
                  <a:srgbClr val="004455"/>
                </a:solidFill>
                <a:latin typeface="Varah " pitchFamily="2" charset="77"/>
              </a:rPr>
            </a:br>
            <a:r>
              <a:rPr lang="en-GB" sz="2000" dirty="0">
                <a:solidFill>
                  <a:srgbClr val="004455"/>
                </a:solidFill>
                <a:latin typeface="Varah " pitchFamily="2" charset="77"/>
              </a:rPr>
              <a:t>the people you care about.</a:t>
            </a:r>
          </a:p>
          <a:p>
            <a:pPr>
              <a:spcAft>
                <a:spcPts val="1000"/>
              </a:spcAft>
            </a:pPr>
            <a:r>
              <a:rPr lang="en-GB" sz="2000" dirty="0">
                <a:solidFill>
                  <a:srgbClr val="004455"/>
                </a:solidFill>
                <a:latin typeface="Varah " pitchFamily="2" charset="77"/>
              </a:rPr>
              <a:t>At Samaritans we know there’s no such thing as ‘Blue Monday’ – feeling low isn’t just something that happens </a:t>
            </a:r>
            <a:br>
              <a:rPr lang="en-GB" sz="2000" dirty="0">
                <a:solidFill>
                  <a:srgbClr val="004455"/>
                </a:solidFill>
                <a:latin typeface="Varah " pitchFamily="2" charset="77"/>
              </a:rPr>
            </a:br>
            <a:r>
              <a:rPr lang="en-GB" sz="2000" dirty="0">
                <a:solidFill>
                  <a:srgbClr val="004455"/>
                </a:solidFill>
                <a:latin typeface="Varah " pitchFamily="2" charset="77"/>
              </a:rPr>
              <a:t>on Mondays or in January. </a:t>
            </a:r>
          </a:p>
          <a:p>
            <a:pPr>
              <a:spcAft>
                <a:spcPts val="1000"/>
              </a:spcAft>
            </a:pPr>
            <a:r>
              <a:rPr lang="en-GB" sz="2000" b="1" dirty="0">
                <a:solidFill>
                  <a:srgbClr val="004455"/>
                </a:solidFill>
                <a:latin typeface="Varah" pitchFamily="2" charset="77"/>
              </a:rPr>
              <a:t>So we say out with the blue and in with the brew!</a:t>
            </a:r>
            <a:r>
              <a:rPr lang="en-GB" sz="2000" dirty="0">
                <a:solidFill>
                  <a:srgbClr val="004455"/>
                </a:solidFill>
                <a:latin typeface="Varah " pitchFamily="2" charset="77"/>
              </a:rPr>
              <a:t> </a:t>
            </a:r>
          </a:p>
          <a:p>
            <a:pPr>
              <a:spcAft>
                <a:spcPts val="1000"/>
              </a:spcAft>
            </a:pPr>
            <a:r>
              <a:rPr lang="en-GB" sz="2000" dirty="0">
                <a:solidFill>
                  <a:srgbClr val="004455"/>
                </a:solidFill>
                <a:latin typeface="Varah " pitchFamily="2" charset="77"/>
              </a:rPr>
              <a:t>There’s always time for a cuppa and a catch-up. It doesn’t matter if it’s a Monday morning or Saturday night, or if you’re drinking green tea, black coffee or orange juice. </a:t>
            </a:r>
          </a:p>
          <a:p>
            <a:pPr>
              <a:spcAft>
                <a:spcPts val="1000"/>
              </a:spcAft>
            </a:pPr>
            <a:r>
              <a:rPr lang="en-GB" sz="2000" dirty="0">
                <a:solidFill>
                  <a:srgbClr val="004455"/>
                </a:solidFill>
                <a:latin typeface="Varah " pitchFamily="2" charset="77"/>
              </a:rPr>
              <a:t>If you’re sharing a cuppa and listening, you’re doing it right! </a:t>
            </a:r>
            <a:endParaRPr lang="en-US" sz="2000" dirty="0">
              <a:solidFill>
                <a:srgbClr val="004455"/>
              </a:solidFill>
              <a:latin typeface="Varah " pitchFamily="2" charset="77"/>
            </a:endParaRPr>
          </a:p>
        </p:txBody>
      </p:sp>
    </p:spTree>
    <p:extLst>
      <p:ext uri="{BB962C8B-B14F-4D97-AF65-F5344CB8AC3E}">
        <p14:creationId xmlns:p14="http://schemas.microsoft.com/office/powerpoint/2010/main" val="1995924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46B447-A4B7-49C3-A37A-DB59B1E5B789}"/>
              </a:ext>
            </a:extLst>
          </p:cNvPr>
          <p:cNvSpPr>
            <a:spLocks noGrp="1"/>
          </p:cNvSpPr>
          <p:nvPr>
            <p:ph type="body" sz="quarter" idx="10"/>
          </p:nvPr>
        </p:nvSpPr>
        <p:spPr/>
        <p:txBody>
          <a:bodyPr/>
          <a:lstStyle/>
          <a:p>
            <a:r>
              <a:rPr lang="en-GB" dirty="0"/>
              <a:t>Brew Monday 5, 4, 3, 2, 1</a:t>
            </a:r>
          </a:p>
        </p:txBody>
      </p:sp>
      <p:sp>
        <p:nvSpPr>
          <p:cNvPr id="3" name="Text Placeholder 2">
            <a:extLst>
              <a:ext uri="{FF2B5EF4-FFF2-40B4-BE49-F238E27FC236}">
                <a16:creationId xmlns:a16="http://schemas.microsoft.com/office/drawing/2014/main" id="{51D565E7-AFD2-47D1-8F44-221A4146E31A}"/>
              </a:ext>
            </a:extLst>
          </p:cNvPr>
          <p:cNvSpPr>
            <a:spLocks noGrp="1"/>
          </p:cNvSpPr>
          <p:nvPr>
            <p:ph type="body" sz="quarter" idx="11"/>
          </p:nvPr>
        </p:nvSpPr>
        <p:spPr>
          <a:xfrm>
            <a:off x="775458" y="1483643"/>
            <a:ext cx="6911993" cy="4173519"/>
          </a:xfrm>
        </p:spPr>
        <p:txBody>
          <a:bodyPr/>
          <a:lstStyle/>
          <a:p>
            <a:pPr marL="0" indent="0">
              <a:spcBef>
                <a:spcPts val="800"/>
              </a:spcBef>
              <a:buNone/>
            </a:pPr>
            <a:r>
              <a:rPr lang="en-GB" b="1" dirty="0">
                <a:latin typeface="Varah" pitchFamily="2" charset="77"/>
              </a:rPr>
              <a:t>Which of these apply to you?</a:t>
            </a:r>
          </a:p>
          <a:p>
            <a:pPr>
              <a:spcBef>
                <a:spcPts val="600"/>
              </a:spcBef>
            </a:pPr>
            <a:r>
              <a:rPr lang="en-GB" dirty="0"/>
              <a:t>I have warmed up a cold cup of tea in a microwave</a:t>
            </a:r>
          </a:p>
          <a:p>
            <a:pPr>
              <a:spcBef>
                <a:spcPts val="600"/>
              </a:spcBef>
            </a:pPr>
            <a:r>
              <a:rPr lang="en-GB" dirty="0"/>
              <a:t>I have put cold tea bags on my eyes</a:t>
            </a:r>
          </a:p>
          <a:p>
            <a:pPr>
              <a:spcBef>
                <a:spcPts val="600"/>
              </a:spcBef>
            </a:pPr>
            <a:r>
              <a:rPr lang="en-GB" dirty="0"/>
              <a:t>I put the tea bag and milk in a cup before adding boiling water</a:t>
            </a:r>
          </a:p>
          <a:p>
            <a:pPr>
              <a:spcBef>
                <a:spcPts val="600"/>
              </a:spcBef>
            </a:pPr>
            <a:r>
              <a:rPr lang="en-GB" dirty="0"/>
              <a:t>I have tipped away a badly made cup of tea</a:t>
            </a:r>
          </a:p>
          <a:p>
            <a:pPr>
              <a:spcBef>
                <a:spcPts val="600"/>
              </a:spcBef>
            </a:pPr>
            <a:r>
              <a:rPr lang="en-GB" dirty="0"/>
              <a:t>I only drink one brand of tea</a:t>
            </a:r>
          </a:p>
          <a:p>
            <a:pPr>
              <a:spcBef>
                <a:spcPts val="600"/>
              </a:spcBef>
            </a:pPr>
            <a:r>
              <a:rPr lang="en-GB" dirty="0"/>
              <a:t>I prefer tea with lemon</a:t>
            </a:r>
          </a:p>
          <a:p>
            <a:pPr>
              <a:spcBef>
                <a:spcPts val="600"/>
              </a:spcBef>
            </a:pPr>
            <a:r>
              <a:rPr lang="en-GB" dirty="0"/>
              <a:t>I have never had a cup of tea</a:t>
            </a:r>
          </a:p>
          <a:p>
            <a:pPr>
              <a:spcBef>
                <a:spcPts val="600"/>
              </a:spcBef>
            </a:pPr>
            <a:r>
              <a:rPr lang="en-GB" dirty="0"/>
              <a:t>I have had a cup of tea brought to me in bed</a:t>
            </a:r>
          </a:p>
          <a:p>
            <a:pPr>
              <a:spcBef>
                <a:spcPts val="600"/>
              </a:spcBef>
            </a:pPr>
            <a:r>
              <a:rPr lang="en-GB" dirty="0"/>
              <a:t>I drink more than 4 cups of tea a day</a:t>
            </a:r>
          </a:p>
          <a:p>
            <a:pPr>
              <a:spcBef>
                <a:spcPts val="600"/>
              </a:spcBef>
            </a:pPr>
            <a:r>
              <a:rPr lang="en-GB" dirty="0"/>
              <a:t>I always pack tea bags to take with me on holiday</a:t>
            </a:r>
          </a:p>
          <a:p>
            <a:pPr>
              <a:spcBef>
                <a:spcPts val="800"/>
              </a:spcBef>
            </a:pPr>
            <a:endParaRPr lang="en-GB" dirty="0">
              <a:solidFill>
                <a:schemeClr val="tx1"/>
              </a:solidFill>
              <a:latin typeface="+mn-lt"/>
            </a:endParaRPr>
          </a:p>
          <a:p>
            <a:pPr>
              <a:spcBef>
                <a:spcPts val="800"/>
              </a:spcBef>
            </a:pPr>
            <a:endParaRPr lang="en-GB" dirty="0">
              <a:solidFill>
                <a:schemeClr val="tx1"/>
              </a:solidFill>
              <a:latin typeface="+mn-lt"/>
            </a:endParaRPr>
          </a:p>
          <a:p>
            <a:pPr>
              <a:spcBef>
                <a:spcPts val="800"/>
              </a:spcBef>
            </a:pPr>
            <a:endParaRPr lang="en-GB" dirty="0">
              <a:solidFill>
                <a:schemeClr val="tx1"/>
              </a:solidFill>
              <a:latin typeface="+mn-lt"/>
            </a:endParaRPr>
          </a:p>
        </p:txBody>
      </p:sp>
    </p:spTree>
    <p:extLst>
      <p:ext uri="{BB962C8B-B14F-4D97-AF65-F5344CB8AC3E}">
        <p14:creationId xmlns:p14="http://schemas.microsoft.com/office/powerpoint/2010/main" val="169188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B5003D-7139-1B4C-AC9D-6566B96183D2}"/>
              </a:ext>
            </a:extLst>
          </p:cNvPr>
          <p:cNvSpPr>
            <a:spLocks noGrp="1"/>
          </p:cNvSpPr>
          <p:nvPr>
            <p:ph type="body" sz="quarter" idx="11"/>
          </p:nvPr>
        </p:nvSpPr>
        <p:spPr>
          <a:xfrm>
            <a:off x="683568" y="2079384"/>
            <a:ext cx="6991850" cy="3420866"/>
          </a:xfrm>
        </p:spPr>
        <p:txBody>
          <a:bodyPr lIns="91440" tIns="45720" rIns="91440" bIns="45720" anchor="t"/>
          <a:lstStyle/>
          <a:p>
            <a:pPr marL="0" indent="0">
              <a:buNone/>
            </a:pPr>
            <a:r>
              <a:rPr lang="en-US" dirty="0"/>
              <a:t>1. Split into pairs (if virtually use breakout rooms)</a:t>
            </a:r>
          </a:p>
          <a:p>
            <a:pPr marL="0" indent="0">
              <a:buNone/>
            </a:pPr>
            <a:r>
              <a:rPr lang="en-US" dirty="0"/>
              <a:t>2. Each person takes it in turns to share a memory about:</a:t>
            </a:r>
          </a:p>
          <a:p>
            <a:pPr marL="0" indent="0">
              <a:buNone/>
            </a:pPr>
            <a:r>
              <a:rPr lang="en-US" dirty="0"/>
              <a:t>	- Their </a:t>
            </a:r>
            <a:r>
              <a:rPr lang="en-US" dirty="0" err="1"/>
              <a:t>favourite</a:t>
            </a:r>
            <a:r>
              <a:rPr lang="en-US" dirty="0"/>
              <a:t> cup of tea</a:t>
            </a:r>
          </a:p>
          <a:p>
            <a:pPr marL="0" indent="0">
              <a:buNone/>
            </a:pPr>
            <a:r>
              <a:rPr lang="en-US" dirty="0"/>
              <a:t>	- The person they would most like to share a </a:t>
            </a:r>
            <a:r>
              <a:rPr lang="en-US" dirty="0" err="1"/>
              <a:t>cuppa</a:t>
            </a:r>
            <a:r>
              <a:rPr lang="en-US" dirty="0"/>
              <a:t> </a:t>
            </a:r>
            <a:br>
              <a:rPr lang="en-US" dirty="0"/>
            </a:br>
            <a:r>
              <a:rPr lang="en-US" dirty="0"/>
              <a:t>	   with and why</a:t>
            </a:r>
          </a:p>
          <a:p>
            <a:pPr marL="0" indent="0">
              <a:buNone/>
            </a:pPr>
            <a:r>
              <a:rPr lang="en-US" dirty="0"/>
              <a:t>3. After 5 minutes, come back together as a group and take it in turns to share your partner’s memories with the group.</a:t>
            </a:r>
          </a:p>
          <a:p>
            <a:pPr marL="0" indent="0">
              <a:buNone/>
            </a:pPr>
            <a:r>
              <a:rPr lang="en-US" dirty="0"/>
              <a:t>For example: 'This is *name* and their </a:t>
            </a:r>
            <a:r>
              <a:rPr lang="en-US" dirty="0" err="1"/>
              <a:t>favourite</a:t>
            </a:r>
            <a:r>
              <a:rPr lang="en-US" dirty="0"/>
              <a:t> </a:t>
            </a:r>
            <a:br>
              <a:rPr lang="en-US" dirty="0"/>
            </a:br>
            <a:r>
              <a:rPr lang="en-US" dirty="0"/>
              <a:t>memory was xxx because xxx.</a:t>
            </a:r>
          </a:p>
          <a:p>
            <a:endParaRPr lang="en-US" sz="1200" dirty="0">
              <a:solidFill>
                <a:schemeClr val="tx1"/>
              </a:solidFill>
            </a:endParaRPr>
          </a:p>
        </p:txBody>
      </p:sp>
      <p:sp>
        <p:nvSpPr>
          <p:cNvPr id="4" name="Text Placeholder 1">
            <a:extLst>
              <a:ext uri="{FF2B5EF4-FFF2-40B4-BE49-F238E27FC236}">
                <a16:creationId xmlns:a16="http://schemas.microsoft.com/office/drawing/2014/main" id="{C9FA6BE3-6E6B-D34A-8E75-8B6D52FAF263}"/>
              </a:ext>
            </a:extLst>
          </p:cNvPr>
          <p:cNvSpPr txBox="1">
            <a:spLocks/>
          </p:cNvSpPr>
          <p:nvPr/>
        </p:nvSpPr>
        <p:spPr>
          <a:xfrm>
            <a:off x="683568" y="618455"/>
            <a:ext cx="6768752" cy="8651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rgbClr val="004455"/>
                </a:solidFill>
                <a:latin typeface="Varah"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dirty="0"/>
              <a:t>Brew Monday:</a:t>
            </a:r>
          </a:p>
          <a:p>
            <a:pPr fontAlgn="auto">
              <a:spcAft>
                <a:spcPts val="0"/>
              </a:spcAft>
            </a:pPr>
            <a:r>
              <a:rPr lang="en-GB" dirty="0"/>
              <a:t>Share a memory</a:t>
            </a:r>
          </a:p>
        </p:txBody>
      </p:sp>
    </p:spTree>
    <p:extLst>
      <p:ext uri="{BB962C8B-B14F-4D97-AF65-F5344CB8AC3E}">
        <p14:creationId xmlns:p14="http://schemas.microsoft.com/office/powerpoint/2010/main" val="271888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0B245C-7818-410C-A9D1-6F23ECAA7AD6}"/>
              </a:ext>
            </a:extLst>
          </p:cNvPr>
          <p:cNvSpPr>
            <a:spLocks noGrp="1"/>
          </p:cNvSpPr>
          <p:nvPr>
            <p:ph type="body" sz="quarter" idx="10"/>
          </p:nvPr>
        </p:nvSpPr>
        <p:spPr/>
        <p:txBody>
          <a:bodyPr/>
          <a:lstStyle/>
          <a:p>
            <a:r>
              <a:rPr lang="en-GB" dirty="0"/>
              <a:t>Get art-tea!</a:t>
            </a:r>
          </a:p>
        </p:txBody>
      </p:sp>
      <p:sp>
        <p:nvSpPr>
          <p:cNvPr id="3" name="Text Placeholder 2">
            <a:extLst>
              <a:ext uri="{FF2B5EF4-FFF2-40B4-BE49-F238E27FC236}">
                <a16:creationId xmlns:a16="http://schemas.microsoft.com/office/drawing/2014/main" id="{9519D8A9-FEC9-47CA-9522-5B64E67C8CB4}"/>
              </a:ext>
            </a:extLst>
          </p:cNvPr>
          <p:cNvSpPr>
            <a:spLocks noGrp="1"/>
          </p:cNvSpPr>
          <p:nvPr>
            <p:ph type="body" sz="quarter" idx="11"/>
          </p:nvPr>
        </p:nvSpPr>
        <p:spPr>
          <a:xfrm>
            <a:off x="526813" y="1483643"/>
            <a:ext cx="6840760" cy="722313"/>
          </a:xfrm>
        </p:spPr>
        <p:txBody>
          <a:bodyPr/>
          <a:lstStyle/>
          <a:p>
            <a:r>
              <a:rPr lang="en-GB" dirty="0"/>
              <a:t>Divide into pairs. </a:t>
            </a:r>
          </a:p>
          <a:p>
            <a:r>
              <a:rPr lang="en-GB" dirty="0"/>
              <a:t>Make sure you have to hand a piece of paper and a pen or pencil.</a:t>
            </a:r>
          </a:p>
          <a:p>
            <a:r>
              <a:rPr lang="en-GB" dirty="0"/>
              <a:t>Ask the other person to describe their favourite cuppa, a place they love, someone who makes them smile and something they do that makes them happy.</a:t>
            </a:r>
          </a:p>
          <a:p>
            <a:r>
              <a:rPr lang="en-GB" dirty="0"/>
              <a:t>While you’re talking, draw the other person enjoying a cuppa in their favourite place, with the person and things that make them happy. Ask questions as you go along to add more details to your drawing.</a:t>
            </a:r>
          </a:p>
          <a:p>
            <a:r>
              <a:rPr lang="en-GB" dirty="0"/>
              <a:t>After a few minutes, share the portraits with each other. Do you recognise what you described?</a:t>
            </a:r>
          </a:p>
        </p:txBody>
      </p:sp>
    </p:spTree>
    <p:extLst>
      <p:ext uri="{BB962C8B-B14F-4D97-AF65-F5344CB8AC3E}">
        <p14:creationId xmlns:p14="http://schemas.microsoft.com/office/powerpoint/2010/main" val="355498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94207F-A4C6-324A-958B-91444994F0DA}"/>
              </a:ext>
            </a:extLst>
          </p:cNvPr>
          <p:cNvSpPr>
            <a:spLocks noGrp="1"/>
          </p:cNvSpPr>
          <p:nvPr>
            <p:ph type="body" sz="quarter" idx="10"/>
          </p:nvPr>
        </p:nvSpPr>
        <p:spPr/>
        <p:txBody>
          <a:bodyPr lIns="91440" tIns="45720" rIns="91440" bIns="45720" anchor="t"/>
          <a:lstStyle/>
          <a:p>
            <a:r>
              <a:rPr lang="en-US" dirty="0">
                <a:latin typeface="Varah"/>
              </a:rPr>
              <a:t>Brew Monday tea quiz</a:t>
            </a:r>
            <a:endParaRPr lang="en-US" dirty="0"/>
          </a:p>
        </p:txBody>
      </p:sp>
      <p:sp>
        <p:nvSpPr>
          <p:cNvPr id="3" name="Text Placeholder 2">
            <a:extLst>
              <a:ext uri="{FF2B5EF4-FFF2-40B4-BE49-F238E27FC236}">
                <a16:creationId xmlns:a16="http://schemas.microsoft.com/office/drawing/2014/main" id="{DEB5003D-7139-1B4C-AC9D-6566B96183D2}"/>
              </a:ext>
            </a:extLst>
          </p:cNvPr>
          <p:cNvSpPr>
            <a:spLocks noGrp="1"/>
          </p:cNvSpPr>
          <p:nvPr>
            <p:ph type="body" sz="quarter" idx="11"/>
          </p:nvPr>
        </p:nvSpPr>
        <p:spPr>
          <a:xfrm>
            <a:off x="683568" y="1423718"/>
            <a:ext cx="7272808" cy="432795"/>
          </a:xfrm>
        </p:spPr>
        <p:txBody>
          <a:bodyPr lIns="91440" tIns="45720" rIns="91440" bIns="45720" anchor="t"/>
          <a:lstStyle/>
          <a:p>
            <a:pPr marL="0" indent="0">
              <a:buNone/>
            </a:pPr>
            <a:r>
              <a:rPr lang="en-US" b="1" dirty="0">
                <a:latin typeface="Varah" pitchFamily="2" charset="77"/>
              </a:rPr>
              <a:t>Test your knowledge with our Brew Monday tea trivia! </a:t>
            </a:r>
          </a:p>
        </p:txBody>
      </p:sp>
      <p:sp>
        <p:nvSpPr>
          <p:cNvPr id="4" name="Text Placeholder 2">
            <a:extLst>
              <a:ext uri="{FF2B5EF4-FFF2-40B4-BE49-F238E27FC236}">
                <a16:creationId xmlns:a16="http://schemas.microsoft.com/office/drawing/2014/main" id="{A4DE4D3D-BAD6-5941-96EC-F5BA2FD62760}"/>
              </a:ext>
            </a:extLst>
          </p:cNvPr>
          <p:cNvSpPr txBox="1">
            <a:spLocks/>
          </p:cNvSpPr>
          <p:nvPr/>
        </p:nvSpPr>
        <p:spPr>
          <a:xfrm>
            <a:off x="673624" y="2037248"/>
            <a:ext cx="8470375" cy="865187"/>
          </a:xfrm>
          <a:prstGeom prst="rect">
            <a:avLst/>
          </a:prstGeom>
        </p:spPr>
        <p:txBody>
          <a:bodyPr lIns="91440" tIns="45720" rIns="91440" bIns="45720" numCol="2" anchor="t"/>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rgbClr val="004455"/>
                </a:solidFill>
                <a:latin typeface="Varah "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b="1" dirty="0">
                <a:latin typeface="Varah "/>
              </a:rPr>
              <a:t>1.  What per cent of the British population drink tea and herbal infusions every day?</a:t>
            </a:r>
            <a:r>
              <a:rPr lang="en-US" dirty="0">
                <a:latin typeface="Varah "/>
              </a:rPr>
              <a:t>  </a:t>
            </a:r>
            <a:endParaRPr lang="en-US" dirty="0"/>
          </a:p>
          <a:p>
            <a:pPr marL="0" indent="0" fontAlgn="auto">
              <a:spcAft>
                <a:spcPts val="0"/>
              </a:spcAft>
              <a:buNone/>
            </a:pPr>
            <a:r>
              <a:rPr lang="en-US" dirty="0">
                <a:solidFill>
                  <a:srgbClr val="00A862"/>
                </a:solidFill>
                <a:latin typeface="Varah "/>
              </a:rPr>
              <a:t>A) 84%   B) 50%   C) 39% </a:t>
            </a:r>
            <a:endParaRPr lang="en-US" dirty="0">
              <a:solidFill>
                <a:srgbClr val="00A862"/>
              </a:solidFill>
            </a:endParaRPr>
          </a:p>
          <a:p>
            <a:pPr marL="0" indent="0" fontAlgn="auto">
              <a:spcAft>
                <a:spcPts val="0"/>
              </a:spcAft>
              <a:buFont typeface="Arial" panose="020B0604020202020204" pitchFamily="34" charset="0"/>
              <a:buNone/>
            </a:pPr>
            <a:r>
              <a:rPr lang="en-US" b="1" dirty="0">
                <a:latin typeface="Varah "/>
              </a:rPr>
              <a:t>2.  How many cups of tea do Britain’s drink per year? </a:t>
            </a:r>
            <a:r>
              <a:rPr lang="en-US" dirty="0">
                <a:latin typeface="Varah "/>
              </a:rPr>
              <a:t>  </a:t>
            </a:r>
            <a:endParaRPr lang="en-US" dirty="0"/>
          </a:p>
          <a:p>
            <a:pPr marL="0" indent="0" fontAlgn="auto">
              <a:spcAft>
                <a:spcPts val="0"/>
              </a:spcAft>
              <a:buFont typeface="Arial" panose="020B0604020202020204" pitchFamily="34" charset="0"/>
              <a:buNone/>
            </a:pPr>
            <a:r>
              <a:rPr lang="en-US" dirty="0">
                <a:solidFill>
                  <a:srgbClr val="00A862"/>
                </a:solidFill>
                <a:latin typeface="Varah "/>
              </a:rPr>
              <a:t>A) 1.6 million cups</a:t>
            </a:r>
            <a:br>
              <a:rPr lang="en-US" dirty="0">
                <a:solidFill>
                  <a:srgbClr val="00A862"/>
                </a:solidFill>
                <a:latin typeface="Varah "/>
              </a:rPr>
            </a:br>
            <a:r>
              <a:rPr lang="en-US" dirty="0">
                <a:solidFill>
                  <a:srgbClr val="00A862"/>
                </a:solidFill>
                <a:latin typeface="Varah "/>
              </a:rPr>
              <a:t>B) 36 billion cups               </a:t>
            </a:r>
            <a:br>
              <a:rPr lang="en-US" dirty="0">
                <a:solidFill>
                  <a:srgbClr val="00A862"/>
                </a:solidFill>
                <a:latin typeface="Varah "/>
              </a:rPr>
            </a:br>
            <a:r>
              <a:rPr lang="en-US" dirty="0">
                <a:solidFill>
                  <a:srgbClr val="00A862"/>
                </a:solidFill>
                <a:latin typeface="Varah "/>
              </a:rPr>
              <a:t>C) 84 billion cups  </a:t>
            </a:r>
            <a:r>
              <a:rPr lang="en-US" dirty="0">
                <a:latin typeface="Varah "/>
              </a:rPr>
              <a:t> </a:t>
            </a:r>
            <a:endParaRPr lang="en-US" dirty="0"/>
          </a:p>
          <a:p>
            <a:pPr marL="0" indent="0" fontAlgn="auto">
              <a:spcAft>
                <a:spcPts val="0"/>
              </a:spcAft>
              <a:buFont typeface="Arial" panose="020B0604020202020204" pitchFamily="34" charset="0"/>
              <a:buNone/>
            </a:pPr>
            <a:r>
              <a:rPr lang="en-US" b="1" dirty="0">
                <a:latin typeface="Varah "/>
              </a:rPr>
              <a:t>3. 98% of people take their </a:t>
            </a:r>
            <a:br>
              <a:rPr lang="en-US" b="1" dirty="0">
                <a:latin typeface="Varah "/>
              </a:rPr>
            </a:br>
            <a:r>
              <a:rPr lang="en-US" b="1" dirty="0">
                <a:latin typeface="Varah "/>
              </a:rPr>
              <a:t>tea with milk, but what per </a:t>
            </a:r>
            <a:br>
              <a:rPr lang="en-US" b="1" dirty="0">
                <a:latin typeface="Varah "/>
              </a:rPr>
            </a:br>
            <a:r>
              <a:rPr lang="en-US" b="1" dirty="0">
                <a:latin typeface="Varah "/>
              </a:rPr>
              <a:t>cent takes sugar?</a:t>
            </a:r>
            <a:endParaRPr lang="en-US" dirty="0"/>
          </a:p>
          <a:p>
            <a:pPr marL="0" indent="0" fontAlgn="auto">
              <a:spcAft>
                <a:spcPts val="0"/>
              </a:spcAft>
              <a:buNone/>
            </a:pPr>
            <a:r>
              <a:rPr lang="en-US" dirty="0">
                <a:solidFill>
                  <a:srgbClr val="00A862"/>
                </a:solidFill>
                <a:latin typeface="Varah "/>
              </a:rPr>
              <a:t>A) 15%   B) 30%   C) 60% </a:t>
            </a:r>
            <a:endParaRPr lang="en-US" dirty="0">
              <a:solidFill>
                <a:srgbClr val="00A862"/>
              </a:solidFill>
            </a:endParaRPr>
          </a:p>
          <a:p>
            <a:pPr marL="0" indent="0" fontAlgn="auto">
              <a:spcAft>
                <a:spcPts val="0"/>
              </a:spcAft>
              <a:buFont typeface="Arial" panose="020B0604020202020204" pitchFamily="34" charset="0"/>
              <a:buNone/>
            </a:pPr>
            <a:r>
              <a:rPr lang="en-US" b="1" dirty="0">
                <a:latin typeface="Varah "/>
              </a:rPr>
              <a:t>4. Globally, how many tons of </a:t>
            </a:r>
            <a:br>
              <a:rPr lang="en-US" b="1" dirty="0">
                <a:latin typeface="Varah "/>
              </a:rPr>
            </a:br>
            <a:r>
              <a:rPr lang="en-US" b="1" dirty="0">
                <a:latin typeface="Varah "/>
              </a:rPr>
              <a:t>tea is produced every year?</a:t>
            </a:r>
            <a:endParaRPr lang="en-US" dirty="0"/>
          </a:p>
          <a:p>
            <a:pPr marL="0" indent="0" fontAlgn="auto">
              <a:spcAft>
                <a:spcPts val="0"/>
              </a:spcAft>
              <a:buFont typeface="Arial" panose="020B0604020202020204" pitchFamily="34" charset="0"/>
              <a:buNone/>
            </a:pPr>
            <a:r>
              <a:rPr lang="fr" dirty="0">
                <a:solidFill>
                  <a:srgbClr val="00A862"/>
                </a:solidFill>
                <a:latin typeface="Varah "/>
              </a:rPr>
              <a:t>A) 1.6 billion tons</a:t>
            </a:r>
            <a:br>
              <a:rPr lang="fr" dirty="0">
                <a:solidFill>
                  <a:srgbClr val="00A862"/>
                </a:solidFill>
                <a:latin typeface="Varah "/>
              </a:rPr>
            </a:br>
            <a:r>
              <a:rPr lang="fr" dirty="0">
                <a:solidFill>
                  <a:srgbClr val="00A862"/>
                </a:solidFill>
                <a:latin typeface="Varah "/>
              </a:rPr>
              <a:t>B) 750,000 tons                    </a:t>
            </a:r>
            <a:br>
              <a:rPr lang="fr" dirty="0">
                <a:solidFill>
                  <a:srgbClr val="00A862"/>
                </a:solidFill>
                <a:latin typeface="Varah "/>
              </a:rPr>
            </a:br>
            <a:r>
              <a:rPr lang="fr" dirty="0">
                <a:solidFill>
                  <a:srgbClr val="00A862"/>
                </a:solidFill>
                <a:latin typeface="Varah "/>
              </a:rPr>
              <a:t>C) 2.9 million tons </a:t>
            </a:r>
            <a:endParaRPr lang="en-US" dirty="0">
              <a:solidFill>
                <a:srgbClr val="00A862"/>
              </a:solidFill>
            </a:endParaRPr>
          </a:p>
        </p:txBody>
      </p:sp>
    </p:spTree>
    <p:extLst>
      <p:ext uri="{BB962C8B-B14F-4D97-AF65-F5344CB8AC3E}">
        <p14:creationId xmlns:p14="http://schemas.microsoft.com/office/powerpoint/2010/main" val="3498959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94207F-A4C6-324A-958B-91444994F0DA}"/>
              </a:ext>
            </a:extLst>
          </p:cNvPr>
          <p:cNvSpPr>
            <a:spLocks noGrp="1"/>
          </p:cNvSpPr>
          <p:nvPr>
            <p:ph type="body" sz="quarter" idx="10"/>
          </p:nvPr>
        </p:nvSpPr>
        <p:spPr/>
        <p:txBody>
          <a:bodyPr lIns="91440" tIns="45720" rIns="91440" bIns="45720" anchor="t"/>
          <a:lstStyle/>
          <a:p>
            <a:r>
              <a:rPr lang="en-US" dirty="0">
                <a:latin typeface="Varah"/>
              </a:rPr>
              <a:t>Brew Monday tea quiz</a:t>
            </a:r>
            <a:endParaRPr lang="en-US" dirty="0"/>
          </a:p>
        </p:txBody>
      </p:sp>
      <p:sp>
        <p:nvSpPr>
          <p:cNvPr id="3" name="Text Placeholder 2">
            <a:extLst>
              <a:ext uri="{FF2B5EF4-FFF2-40B4-BE49-F238E27FC236}">
                <a16:creationId xmlns:a16="http://schemas.microsoft.com/office/drawing/2014/main" id="{DEB5003D-7139-1B4C-AC9D-6566B96183D2}"/>
              </a:ext>
            </a:extLst>
          </p:cNvPr>
          <p:cNvSpPr>
            <a:spLocks noGrp="1"/>
          </p:cNvSpPr>
          <p:nvPr>
            <p:ph type="body" sz="quarter" idx="11"/>
          </p:nvPr>
        </p:nvSpPr>
        <p:spPr>
          <a:xfrm>
            <a:off x="683568" y="1437566"/>
            <a:ext cx="8044796" cy="722313"/>
          </a:xfrm>
        </p:spPr>
        <p:txBody>
          <a:bodyPr lIns="91440" tIns="45720" rIns="91440" bIns="45720" numCol="2" anchor="t"/>
          <a:lstStyle/>
          <a:p>
            <a:pPr marL="0" indent="0">
              <a:buNone/>
            </a:pPr>
            <a:r>
              <a:rPr lang="en-US" b="1" dirty="0">
                <a:latin typeface="Varah "/>
              </a:rPr>
              <a:t>5. Approximately, how many known varieties of tea are there? </a:t>
            </a:r>
            <a:endParaRPr lang="en-US" dirty="0"/>
          </a:p>
          <a:p>
            <a:pPr marL="0" indent="0" algn="just" fontAlgn="auto">
              <a:spcAft>
                <a:spcPts val="0"/>
              </a:spcAft>
              <a:buNone/>
            </a:pPr>
            <a:r>
              <a:rPr lang="en-US" dirty="0">
                <a:solidFill>
                  <a:srgbClr val="00A862"/>
                </a:solidFill>
                <a:latin typeface="Varah "/>
              </a:rPr>
              <a:t>A) 987   B) 3,000   C) 1,500 </a:t>
            </a:r>
            <a:endParaRPr lang="en-US" b="1" dirty="0">
              <a:latin typeface="Varah "/>
            </a:endParaRPr>
          </a:p>
          <a:p>
            <a:pPr marL="0" indent="0">
              <a:buNone/>
            </a:pPr>
            <a:r>
              <a:rPr lang="en-US" b="1" dirty="0">
                <a:latin typeface="Varah "/>
              </a:rPr>
              <a:t>6. What tea is referred to as the ‘Champagne of teas’ and is largely only grown in a 70 square mile area at the foot of the Himalayas?</a:t>
            </a:r>
            <a:r>
              <a:rPr lang="en-US" dirty="0">
                <a:latin typeface="Varah "/>
              </a:rPr>
              <a:t>  </a:t>
            </a:r>
          </a:p>
          <a:p>
            <a:pPr marL="0" indent="0">
              <a:buNone/>
            </a:pPr>
            <a:r>
              <a:rPr lang="en-US" dirty="0">
                <a:solidFill>
                  <a:srgbClr val="00A862"/>
                </a:solidFill>
                <a:latin typeface="Varah "/>
              </a:rPr>
              <a:t>A) Darjeeling tea</a:t>
            </a:r>
            <a:br>
              <a:rPr lang="en-US" dirty="0">
                <a:solidFill>
                  <a:srgbClr val="00A862"/>
                </a:solidFill>
                <a:latin typeface="Varah "/>
              </a:rPr>
            </a:br>
            <a:r>
              <a:rPr lang="en-US" dirty="0">
                <a:solidFill>
                  <a:srgbClr val="00A862"/>
                </a:solidFill>
                <a:latin typeface="Varah "/>
              </a:rPr>
              <a:t>B) Oolong tea                       </a:t>
            </a:r>
            <a:br>
              <a:rPr lang="en-US" dirty="0">
                <a:solidFill>
                  <a:srgbClr val="00A862"/>
                </a:solidFill>
                <a:latin typeface="Varah "/>
              </a:rPr>
            </a:br>
            <a:r>
              <a:rPr lang="en-US" dirty="0">
                <a:solidFill>
                  <a:srgbClr val="00A862"/>
                </a:solidFill>
                <a:latin typeface="Varah "/>
              </a:rPr>
              <a:t>C) Assam tea   </a:t>
            </a:r>
          </a:p>
          <a:p>
            <a:pPr marL="457200" indent="-457200">
              <a:buAutoNum type="alphaUcParenR"/>
            </a:pPr>
            <a:endParaRPr lang="en-US" dirty="0"/>
          </a:p>
          <a:p>
            <a:pPr marL="0" indent="0">
              <a:buNone/>
            </a:pPr>
            <a:r>
              <a:rPr lang="en-US" b="1" dirty="0">
                <a:latin typeface="Varah "/>
              </a:rPr>
              <a:t>7. How many tea leaves does </a:t>
            </a:r>
            <a:br>
              <a:rPr lang="en-US" b="1" dirty="0">
                <a:latin typeface="Varah "/>
              </a:rPr>
            </a:br>
            <a:r>
              <a:rPr lang="en-US" b="1" dirty="0">
                <a:latin typeface="Varah "/>
              </a:rPr>
              <a:t>it take to create one pound of finished black tea ?</a:t>
            </a:r>
            <a:endParaRPr lang="en-US" dirty="0"/>
          </a:p>
          <a:p>
            <a:pPr marL="0" indent="0">
              <a:buNone/>
            </a:pPr>
            <a:r>
              <a:rPr lang="en-US" dirty="0">
                <a:solidFill>
                  <a:srgbClr val="00A862"/>
                </a:solidFill>
                <a:latin typeface="Varah "/>
              </a:rPr>
              <a:t>A) 5,000   B) 10,000    C)  2,000 </a:t>
            </a:r>
          </a:p>
          <a:p>
            <a:pPr marL="0" indent="0">
              <a:buNone/>
            </a:pPr>
            <a:r>
              <a:rPr lang="en-US" b="1" dirty="0">
                <a:latin typeface="Varah "/>
              </a:rPr>
              <a:t>8. What is the number of recommended cups of tea to drink every day? </a:t>
            </a:r>
            <a:endParaRPr lang="en-US" dirty="0"/>
          </a:p>
          <a:p>
            <a:pPr marL="0" indent="0">
              <a:buNone/>
            </a:pPr>
            <a:r>
              <a:rPr lang="en-US" dirty="0">
                <a:solidFill>
                  <a:srgbClr val="00A862"/>
                </a:solidFill>
                <a:latin typeface="Varah "/>
              </a:rPr>
              <a:t>A) 6     B) 4     C) 2 </a:t>
            </a:r>
          </a:p>
          <a:p>
            <a:pPr marL="0" indent="0">
              <a:buNone/>
            </a:pPr>
            <a:r>
              <a:rPr lang="en-US" b="1" dirty="0">
                <a:latin typeface="Varah "/>
              </a:rPr>
              <a:t>9. Tea is a natural source of fluoride that can help protect against tooth decay.</a:t>
            </a:r>
            <a:endParaRPr lang="en-US" dirty="0"/>
          </a:p>
          <a:p>
            <a:pPr marL="0" indent="0">
              <a:buNone/>
            </a:pPr>
            <a:r>
              <a:rPr lang="en-US" dirty="0">
                <a:solidFill>
                  <a:srgbClr val="00A862"/>
                </a:solidFill>
                <a:latin typeface="Varah "/>
              </a:rPr>
              <a:t>A) True     B) False</a:t>
            </a:r>
            <a:r>
              <a:rPr lang="en-US" dirty="0">
                <a:latin typeface="Varah "/>
              </a:rPr>
              <a:t> </a:t>
            </a:r>
          </a:p>
        </p:txBody>
      </p:sp>
    </p:spTree>
    <p:extLst>
      <p:ext uri="{BB962C8B-B14F-4D97-AF65-F5344CB8AC3E}">
        <p14:creationId xmlns:p14="http://schemas.microsoft.com/office/powerpoint/2010/main" val="2138319709"/>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slide_Wa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in text slide - option 1">
  <a:themeElements>
    <a:clrScheme name="Samaritans colours">
      <a:dk1>
        <a:srgbClr val="000000"/>
      </a:dk1>
      <a:lt1>
        <a:srgbClr val="FFFFFF"/>
      </a:lt1>
      <a:dk2>
        <a:srgbClr val="115E67"/>
      </a:dk2>
      <a:lt2>
        <a:srgbClr val="FFFFFF"/>
      </a:lt2>
      <a:accent1>
        <a:srgbClr val="83BD00"/>
      </a:accent1>
      <a:accent2>
        <a:srgbClr val="00A589"/>
      </a:accent2>
      <a:accent3>
        <a:srgbClr val="00A861"/>
      </a:accent3>
      <a:accent4>
        <a:srgbClr val="FECB4E"/>
      </a:accent4>
      <a:accent5>
        <a:srgbClr val="FB7332"/>
      </a:accent5>
      <a:accent6>
        <a:srgbClr val="49AAB2"/>
      </a:accent6>
      <a:hlink>
        <a:srgbClr val="115E67"/>
      </a:hlink>
      <a:folHlink>
        <a:srgbClr val="00A8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in text slide - opti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o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o patter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D5DC37BC365C45AD18B4DCF6ED17B4" ma:contentTypeVersion="49" ma:contentTypeDescription="Create a new document." ma:contentTypeScope="" ma:versionID="88757f3af74026083af1f60209437f2a">
  <xsd:schema xmlns:xsd="http://www.w3.org/2001/XMLSchema" xmlns:xs="http://www.w3.org/2001/XMLSchema" xmlns:p="http://schemas.microsoft.com/office/2006/metadata/properties" xmlns:ns1="http://schemas.microsoft.com/sharepoint/v3" xmlns:ns2="e7b527be-a505-47e0-91cf-9d83e4f49f9b" xmlns:ns3="cccaf3ac-2de9-44d4-aa31-54302fceb5f7" targetNamespace="http://schemas.microsoft.com/office/2006/metadata/properties" ma:root="true" ma:fieldsID="484a27bca479c63094d80ba176780ac6" ns1:_="" ns2:_="" ns3:_="">
    <xsd:import namespace="http://schemas.microsoft.com/sharepoint/v3"/>
    <xsd:import namespace="e7b527be-a505-47e0-91cf-9d83e4f49f9b"/>
    <xsd:import namespace="cccaf3ac-2de9-44d4-aa31-54302fceb5f7"/>
    <xsd:element name="properties">
      <xsd:complexType>
        <xsd:sequence>
          <xsd:element name="documentManagement">
            <xsd:complexType>
              <xsd:all>
                <xsd:element ref="ns1:_ip_UnifiedCompliancePolicyProperties" minOccurs="0"/>
                <xsd:element ref="ns1:_ip_UnifiedCompliancePolicyUIAction" minOccurs="0"/>
                <xsd:element ref="ns2:MediaLengthInSeconds" minOccurs="0"/>
                <xsd:element ref="ns2:Review_x0020_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b527be-a505-47e0-91cf-9d83e4f49f9b" elementFormDefault="qualified">
    <xsd:import namespace="http://schemas.microsoft.com/office/2006/documentManagement/types"/>
    <xsd:import namespace="http://schemas.microsoft.com/office/infopath/2007/PartnerControls"/>
    <xsd:element name="MediaLengthInSeconds" ma:index="10" nillable="true" ma:displayName="Length (seconds)" ma:description="" ma:internalName="MediaLengthInSeconds" ma:readOnly="true">
      <xsd:simpleType>
        <xsd:restriction base="dms:Unknown"/>
      </xsd:simpleType>
    </xsd:element>
    <xsd:element name="Review_x0020_Date" ma:index="11" nillable="true" ma:displayName="Review date" ma:indexed="true" ma:internalName="Review_x0020_Dat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9e7aeeb-8726-425c-a44d-bacd1678f60f}" ma:internalName="TaxCatchAll" ma:showField="CatchAllData" ma:web="0a56483d-a880-4a60-be9b-4a1713a4b0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7b527be-a505-47e0-91cf-9d83e4f49f9b">
      <Terms xmlns="http://schemas.microsoft.com/office/infopath/2007/PartnerControls"/>
    </lcf76f155ced4ddcb4097134ff3c332f>
    <_ip_UnifiedCompliancePolicyProperties xmlns="http://schemas.microsoft.com/sharepoint/v3" xsi:nil="true"/>
    <Review_x0020_Date xmlns="e7b527be-a505-47e0-91cf-9d83e4f49f9b" xsi:nil="true"/>
    <TaxCatchAll xmlns="cccaf3ac-2de9-44d4-aa31-54302fceb5f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B319C0-5D1E-4172-9E70-A7C205AB8093}"/>
</file>

<file path=customXml/itemProps2.xml><?xml version="1.0" encoding="utf-8"?>
<ds:datastoreItem xmlns:ds="http://schemas.openxmlformats.org/officeDocument/2006/customXml" ds:itemID="{CEE24F4C-23CD-4BD7-8F9E-9C9A8C3F7C26}">
  <ds:schemaRefs>
    <ds:schemaRef ds:uri="http://www.w3.org/XML/1998/namespace"/>
    <ds:schemaRef ds:uri="http://purl.org/dc/terms/"/>
    <ds:schemaRef ds:uri="http://schemas.openxmlformats.org/package/2006/metadata/core-properties"/>
    <ds:schemaRef ds:uri="http://schemas.microsoft.com/office/2006/documentManagement/types"/>
    <ds:schemaRef ds:uri="ea8bcd00-52bd-4f83-b20a-30bf08d7a9ce"/>
    <ds:schemaRef ds:uri="721a9768-57b7-41a5-a741-4e838a34e46c"/>
    <ds:schemaRef ds:uri="http://purl.org/dc/elements/1.1/"/>
    <ds:schemaRef ds:uri="http://schemas.microsoft.com/office/2006/metadata/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0185AE10-0860-4D97-AAFA-78C9F57244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cover</Template>
  <TotalTime>9852</TotalTime>
  <Words>1421</Words>
  <Application>Microsoft Office PowerPoint</Application>
  <PresentationFormat>On-screen Show (4:3)</PresentationFormat>
  <Paragraphs>129</Paragraphs>
  <Slides>13</Slides>
  <Notes>11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13</vt:i4>
      </vt:variant>
    </vt:vector>
  </HeadingPairs>
  <TitlesOfParts>
    <vt:vector size="23" baseType="lpstr">
      <vt:lpstr>Varah </vt:lpstr>
      <vt:lpstr>Calibri</vt:lpstr>
      <vt:lpstr>Varah</vt:lpstr>
      <vt:lpstr>Arial</vt:lpstr>
      <vt:lpstr>Cover slide</vt:lpstr>
      <vt:lpstr>Cover slide_Wales</vt:lpstr>
      <vt:lpstr>Main text slide - option 1</vt:lpstr>
      <vt:lpstr>Main text slide - option 2</vt:lpstr>
      <vt:lpstr>Quote</vt:lpstr>
      <vt:lpstr>No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Sophia Turner</cp:lastModifiedBy>
  <cp:revision>15</cp:revision>
  <cp:lastPrinted>2018-09-14T09:16:46Z</cp:lastPrinted>
  <dcterms:created xsi:type="dcterms:W3CDTF">2018-09-05T08:36:28Z</dcterms:created>
  <dcterms:modified xsi:type="dcterms:W3CDTF">2022-12-18T18:10:09Z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0x0101004FD5DC37BC365C45AD18B4DCF6ED17B4</vt:lpwstr>
  </property>
</Properties>
</file>